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notesMasterIdLst>
    <p:notesMasterId r:id="rId36"/>
  </p:notesMasterIdLst>
  <p:sldIdLst>
    <p:sldId id="291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93" r:id="rId20"/>
    <p:sldId id="276" r:id="rId21"/>
    <p:sldId id="277" r:id="rId22"/>
    <p:sldId id="292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451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A89A70-A9F9-4FCC-BFCF-467FA5C7EEAC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055E6C-AE70-4919-9C3B-A1C4E2B59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685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CCE01B-9CC7-41BF-A9F0-49896738A9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4490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81289" y="1611709"/>
            <a:ext cx="3504565" cy="11264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FF66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77126" y="2996498"/>
            <a:ext cx="7789746" cy="11150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57300"/>
            <a:ext cx="3931920" cy="47982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1500" b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800"/>
            <a:ext cx="3931920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257300"/>
            <a:ext cx="3931920" cy="47982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15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1828800"/>
            <a:ext cx="3931920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3/24/2021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806462" y="3034268"/>
            <a:ext cx="353187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385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3/24/2021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752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3/24/2021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1406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060"/>
            <a:ext cx="2139696" cy="946404"/>
          </a:xfrm>
        </p:spPr>
        <p:txBody>
          <a:bodyPr anchor="b">
            <a:no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594060"/>
            <a:ext cx="5715000" cy="418338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597915"/>
            <a:ext cx="2139696" cy="3182711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3/24/2021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684114" y="2684956"/>
            <a:ext cx="418338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5217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2142680" cy="94869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628651"/>
            <a:ext cx="5904390" cy="4125342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2139696" cy="318211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3/24/2021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3901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197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440055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44005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075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90519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556793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167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FF66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FF66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3/24/2021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FF66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3/24/2021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3/24/2021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28700"/>
            <a:ext cx="7848600" cy="1445419"/>
          </a:xfrm>
        </p:spPr>
        <p:txBody>
          <a:bodyPr anchor="b">
            <a:noAutofit/>
          </a:bodyPr>
          <a:lstStyle>
            <a:lvl1pPr>
              <a:defRPr sz="405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628900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2548890"/>
            <a:ext cx="7848600" cy="11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755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399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771651"/>
            <a:ext cx="7772400" cy="1650206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470149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3449574"/>
            <a:ext cx="7848600" cy="11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1695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55014"/>
            <a:ext cx="4038600" cy="353872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55014"/>
            <a:ext cx="4038600" cy="353872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3/24/2021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338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149" y="-40312"/>
            <a:ext cx="907170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FF66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98054" y="4842964"/>
            <a:ext cx="260350" cy="2101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65590"/>
            <a:ext cx="914400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2296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3716"/>
            <a:ext cx="2895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215A688-2A02-4252-8F80-2AEEB693329C}" type="datetimeFigureOut">
              <a:rPr lang="en-US" smtClean="0"/>
              <a:pPr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3716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1">
                <a:solidFill>
                  <a:srgbClr val="FFFFFF"/>
                </a:solidFill>
              </a:defRPr>
            </a:lvl1pPr>
          </a:lstStyle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7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</p:sldLayoutIdLst>
  <p:txStyles>
    <p:titleStyle>
      <a:lvl1pPr algn="l" defTabSz="685800" rtl="0" eaLnBrk="1" latinLnBrk="0" hangingPunct="1">
        <a:spcBef>
          <a:spcPct val="0"/>
        </a:spcBef>
        <a:buNone/>
        <a:defRPr sz="3000" kern="1200" spc="-75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91540" indent="-102870" algn="l" defTabSz="6858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05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028700" indent="-137160" algn="l" defTabSz="6858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975" kern="1200">
          <a:solidFill>
            <a:schemeClr val="tx1"/>
          </a:solidFill>
          <a:latin typeface="+mn-lt"/>
          <a:ea typeface="+mn-ea"/>
          <a:cs typeface="+mn-cs"/>
        </a:defRPr>
      </a:lvl6pPr>
      <a:lvl7pPr marL="1165860" indent="-137160" algn="l" defTabSz="6858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975" kern="1200">
          <a:solidFill>
            <a:schemeClr val="tx1"/>
          </a:solidFill>
          <a:latin typeface="+mn-lt"/>
          <a:ea typeface="+mn-ea"/>
          <a:cs typeface="+mn-cs"/>
        </a:defRPr>
      </a:lvl7pPr>
      <a:lvl8pPr marL="1303020" indent="-137160" algn="l" defTabSz="6858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975" kern="1200">
          <a:solidFill>
            <a:schemeClr val="tx1"/>
          </a:solidFill>
          <a:latin typeface="+mn-lt"/>
          <a:ea typeface="+mn-ea"/>
          <a:cs typeface="+mn-cs"/>
        </a:defRPr>
      </a:lvl8pPr>
      <a:lvl9pPr marL="1440180" indent="-137160" algn="l" defTabSz="6858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9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s.toronto.edu/~graves/preprint.pdf" TargetMode="Externa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graves/preprint.pdf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graves/preprint.pdf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qss30DuhbCo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graves/preprint.pdf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hyperlink" Target="http://web.eecs.utk.edu/~itamar/courses/ECE-692/Bobby_paper1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HyCNIVRbSU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colah.github.io/posts/2015-08-Understanding-LSTMs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colah.github.io/posts/2015-08-Understanding-LSTMs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colah.github.io/posts/2015-08-Understanding-LSTMs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lah.github.io/posts/2015-08-Understanding-LSTMs/" TargetMode="Externa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lah.github.io/posts/2015-08-Understanding-LSTMs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lah.github.io/posts/2015-08-Understanding-LSTMs/" TargetMode="External"/><Relationship Id="rId4" Type="http://schemas.openxmlformats.org/officeDocument/2006/relationships/image" Target="../media/image4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colah.github.io/posts/2015-08-Understanding-LSTMs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lah.github.io/posts/2015-08-Understanding-LSTM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graves/preprint.pdf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arxiv.org/abs/1406.1078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406.1078" TargetMode="External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hyperlink" Target="http://arxiv.org/abs/1601.0675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hyperlink" Target="http://www.cv-foundation.org/openaccess/content_cvpr_2016_workshops/w12/html/Visin_ReSeg_A_Recurrent_CVPR_2016_paper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s.toronto.edu/~graves/preprint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s.toronto.edu/~graves/preprint.pdf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s.toronto.edu/~graves/preprint.pdf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8943" y="910559"/>
            <a:ext cx="6466114" cy="1345363"/>
          </a:xfrm>
        </p:spPr>
        <p:txBody>
          <a:bodyPr/>
          <a:lstStyle/>
          <a:p>
            <a:pPr algn="ctr"/>
            <a:r>
              <a:rPr lang="en-US" sz="2700" cap="none" dirty="0">
                <a:solidFill>
                  <a:schemeClr val="accent1"/>
                </a:solidFill>
              </a:rPr>
              <a:t>CPSC 4430/5440: Machine Learning</a:t>
            </a:r>
            <a:br>
              <a:rPr lang="en-US" sz="2700" cap="none">
                <a:solidFill>
                  <a:schemeClr val="accent1"/>
                </a:solidFill>
              </a:rPr>
            </a:br>
            <a:r>
              <a:rPr lang="en-US" sz="2700" cap="none">
                <a:solidFill>
                  <a:schemeClr val="accent1"/>
                </a:solidFill>
              </a:rPr>
              <a:t>LessonD06(</a:t>
            </a:r>
            <a:r>
              <a:rPr lang="en-US" sz="2700" cap="none" dirty="0">
                <a:solidFill>
                  <a:schemeClr val="accent1"/>
                </a:solidFill>
              </a:rPr>
              <a:t>b): LSTM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837706" y="2817158"/>
            <a:ext cx="5495307" cy="17476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spcBef>
                <a:spcPts val="435"/>
              </a:spcBef>
              <a:buClr>
                <a:srgbClr val="7A7A7A"/>
              </a:buClr>
            </a:pPr>
            <a:endParaRPr lang="en-US" sz="1800">
              <a:solidFill>
                <a:srgbClr val="000000"/>
              </a:solidFill>
              <a:latin typeface="Arial"/>
            </a:endParaRPr>
          </a:p>
          <a:p>
            <a:pPr defTabSz="685800">
              <a:spcBef>
                <a:spcPts val="435"/>
              </a:spcBef>
              <a:buClr>
                <a:srgbClr val="7A7A7A"/>
              </a:buClr>
            </a:pPr>
            <a:endParaRPr lang="en-US" sz="1800" dirty="0">
              <a:solidFill>
                <a:srgbClr val="000000"/>
              </a:solidFill>
              <a:latin typeface="Arial"/>
            </a:endParaRPr>
          </a:p>
          <a:p>
            <a:pPr defTabSz="685800">
              <a:spcBef>
                <a:spcPts val="435"/>
              </a:spcBef>
              <a:buClr>
                <a:srgbClr val="7A7A7A"/>
              </a:buClr>
            </a:pPr>
            <a:r>
              <a:rPr lang="en-US" sz="1800" dirty="0">
                <a:solidFill>
                  <a:srgbClr val="000000"/>
                </a:solidFill>
                <a:latin typeface="Arial"/>
              </a:rPr>
              <a:t>Based on notes from </a:t>
            </a:r>
            <a:r>
              <a:rPr lang="en-US" sz="1800" dirty="0">
                <a:solidFill>
                  <a:srgbClr val="000000"/>
                </a:solidFill>
              </a:rPr>
              <a:t>Xavier </a:t>
            </a:r>
            <a:r>
              <a:rPr lang="en-US" sz="1800" dirty="0" err="1">
                <a:solidFill>
                  <a:srgbClr val="000000"/>
                </a:solidFill>
              </a:rPr>
              <a:t>Giró-i-Niet</a:t>
            </a:r>
            <a:endParaRPr 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773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49" y="0"/>
            <a:ext cx="733805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Recurrent Neural Networks</a:t>
            </a:r>
            <a:r>
              <a:rPr spc="-90" dirty="0"/>
              <a:t> </a:t>
            </a:r>
            <a:r>
              <a:rPr dirty="0"/>
              <a:t>(RNN)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85310" y="1905430"/>
            <a:ext cx="3148330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latin typeface="Arial"/>
                <a:cs typeface="Arial"/>
              </a:rPr>
              <a:t>Must </a:t>
            </a:r>
            <a:r>
              <a:rPr sz="1800" spc="-5" dirty="0">
                <a:latin typeface="Arial"/>
                <a:cs typeface="Arial"/>
              </a:rPr>
              <a:t>learn temporally </a:t>
            </a:r>
            <a:r>
              <a:rPr sz="1800" dirty="0">
                <a:latin typeface="Arial"/>
                <a:cs typeface="Arial"/>
              </a:rPr>
              <a:t>shared  </a:t>
            </a:r>
            <a:r>
              <a:rPr sz="1800" spc="-5" dirty="0">
                <a:latin typeface="Arial"/>
                <a:cs typeface="Arial"/>
              </a:rPr>
              <a:t>weights w2; in addition to w1 </a:t>
            </a:r>
            <a:r>
              <a:rPr sz="1800" dirty="0">
                <a:latin typeface="Arial"/>
                <a:cs typeface="Arial"/>
              </a:rPr>
              <a:t>&amp;  </a:t>
            </a:r>
            <a:r>
              <a:rPr sz="1800" spc="-5" dirty="0">
                <a:latin typeface="Arial"/>
                <a:cs typeface="Arial"/>
              </a:rPr>
              <a:t>w3.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66828" y="756861"/>
            <a:ext cx="5227320" cy="3398520"/>
            <a:chOff x="366828" y="756861"/>
            <a:chExt cx="5227320" cy="3398520"/>
          </a:xfrm>
        </p:grpSpPr>
        <p:sp>
          <p:nvSpPr>
            <p:cNvPr id="5" name="object 5"/>
            <p:cNvSpPr/>
            <p:nvPr/>
          </p:nvSpPr>
          <p:spPr>
            <a:xfrm>
              <a:off x="366828" y="756861"/>
              <a:ext cx="5067633" cy="26955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1548" y="3480018"/>
              <a:ext cx="675298" cy="6752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07296" y="1841546"/>
              <a:ext cx="4067810" cy="568325"/>
            </a:xfrm>
            <a:custGeom>
              <a:avLst/>
              <a:gdLst/>
              <a:ahLst/>
              <a:cxnLst/>
              <a:rect l="l" t="t" r="r" b="b"/>
              <a:pathLst>
                <a:path w="4067810" h="568325">
                  <a:moveTo>
                    <a:pt x="0" y="94702"/>
                  </a:moveTo>
                  <a:lnTo>
                    <a:pt x="7442" y="57840"/>
                  </a:lnTo>
                  <a:lnTo>
                    <a:pt x="27737" y="27737"/>
                  </a:lnTo>
                  <a:lnTo>
                    <a:pt x="57840" y="7442"/>
                  </a:lnTo>
                  <a:lnTo>
                    <a:pt x="94702" y="0"/>
                  </a:lnTo>
                  <a:lnTo>
                    <a:pt x="3972691" y="0"/>
                  </a:lnTo>
                  <a:lnTo>
                    <a:pt x="4025225" y="15910"/>
                  </a:lnTo>
                  <a:lnTo>
                    <a:pt x="4060182" y="58460"/>
                  </a:lnTo>
                  <a:lnTo>
                    <a:pt x="4067391" y="94702"/>
                  </a:lnTo>
                  <a:lnTo>
                    <a:pt x="4067391" y="473496"/>
                  </a:lnTo>
                  <a:lnTo>
                    <a:pt x="4059949" y="510358"/>
                  </a:lnTo>
                  <a:lnTo>
                    <a:pt x="4039654" y="540461"/>
                  </a:lnTo>
                  <a:lnTo>
                    <a:pt x="4009552" y="560756"/>
                  </a:lnTo>
                  <a:lnTo>
                    <a:pt x="3972691" y="568198"/>
                  </a:lnTo>
                  <a:lnTo>
                    <a:pt x="94702" y="568198"/>
                  </a:lnTo>
                  <a:lnTo>
                    <a:pt x="57840" y="560756"/>
                  </a:lnTo>
                  <a:lnTo>
                    <a:pt x="27737" y="540461"/>
                  </a:lnTo>
                  <a:lnTo>
                    <a:pt x="7442" y="510358"/>
                  </a:lnTo>
                  <a:lnTo>
                    <a:pt x="0" y="473496"/>
                  </a:lnTo>
                  <a:lnTo>
                    <a:pt x="0" y="94702"/>
                  </a:lnTo>
                  <a:close/>
                </a:path>
              </a:pathLst>
            </a:custGeom>
            <a:ln w="38099">
              <a:solidFill>
                <a:srgbClr val="FF66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515714" y="3717130"/>
            <a:ext cx="1104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A80BA"/>
                </a:solidFill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95717" y="3737875"/>
            <a:ext cx="380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3A80BA"/>
                </a:solidFill>
                <a:latin typeface="Arial"/>
                <a:cs typeface="Arial"/>
              </a:rPr>
              <a:t>t-1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84659" y="3737875"/>
            <a:ext cx="457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3A80BA"/>
                </a:solidFill>
                <a:latin typeface="Arial"/>
                <a:cs typeface="Arial"/>
              </a:rPr>
              <a:t>t+1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721821" y="3569167"/>
            <a:ext cx="4050029" cy="164465"/>
            <a:chOff x="1721821" y="3569167"/>
            <a:chExt cx="4050029" cy="164465"/>
          </a:xfrm>
        </p:grpSpPr>
        <p:sp>
          <p:nvSpPr>
            <p:cNvPr id="12" name="object 12"/>
            <p:cNvSpPr/>
            <p:nvPr/>
          </p:nvSpPr>
          <p:spPr>
            <a:xfrm>
              <a:off x="1740871" y="3651142"/>
              <a:ext cx="3839210" cy="30480"/>
            </a:xfrm>
            <a:custGeom>
              <a:avLst/>
              <a:gdLst/>
              <a:ahLst/>
              <a:cxnLst/>
              <a:rect l="l" t="t" r="r" b="b"/>
              <a:pathLst>
                <a:path w="3839210" h="30479">
                  <a:moveTo>
                    <a:pt x="0" y="30024"/>
                  </a:moveTo>
                  <a:lnTo>
                    <a:pt x="3838792" y="0"/>
                  </a:lnTo>
                </a:path>
              </a:pathLst>
            </a:custGeom>
            <a:ln w="38099">
              <a:solidFill>
                <a:srgbClr val="3A80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560138" y="3569167"/>
              <a:ext cx="211474" cy="1639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26249" y="4618522"/>
            <a:ext cx="626491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Alex Graves, </a:t>
            </a:r>
            <a:r>
              <a:rPr sz="1400" u="heavy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5"/>
              </a:rPr>
              <a:t>“Supervised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5"/>
              </a:rPr>
              <a:t>Sequence Labelling with Recurrent Neural</a:t>
            </a:r>
            <a:r>
              <a:rPr sz="1400" u="heavy" spc="-4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5"/>
              </a:rPr>
              <a:t>Networks”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49" y="0"/>
            <a:ext cx="56610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Bidirectional RNN</a:t>
            </a:r>
            <a:r>
              <a:rPr spc="-90" dirty="0"/>
              <a:t> </a:t>
            </a:r>
            <a:r>
              <a:rPr dirty="0"/>
              <a:t>(BRNN)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00664" y="2057830"/>
            <a:ext cx="2728595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latin typeface="Arial"/>
                <a:cs typeface="Arial"/>
              </a:rPr>
              <a:t>Must </a:t>
            </a:r>
            <a:r>
              <a:rPr sz="1800" spc="-5" dirty="0">
                <a:latin typeface="Arial"/>
                <a:cs typeface="Arial"/>
              </a:rPr>
              <a:t>learn weights w2,  w3, w4 </a:t>
            </a:r>
            <a:r>
              <a:rPr sz="1800" dirty="0">
                <a:latin typeface="Arial"/>
                <a:cs typeface="Arial"/>
              </a:rPr>
              <a:t>&amp; </a:t>
            </a:r>
            <a:r>
              <a:rPr sz="1800" spc="-5" dirty="0">
                <a:latin typeface="Arial"/>
                <a:cs typeface="Arial"/>
              </a:rPr>
              <a:t>w5; in addition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to  w1 </a:t>
            </a:r>
            <a:r>
              <a:rPr sz="1800" dirty="0">
                <a:latin typeface="Arial"/>
                <a:cs typeface="Arial"/>
              </a:rPr>
              <a:t>&amp;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w6.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99070" y="712208"/>
            <a:ext cx="5423535" cy="3719195"/>
            <a:chOff x="399070" y="712208"/>
            <a:chExt cx="5423535" cy="3719195"/>
          </a:xfrm>
        </p:grpSpPr>
        <p:sp>
          <p:nvSpPr>
            <p:cNvPr id="5" name="object 5"/>
            <p:cNvSpPr/>
            <p:nvPr/>
          </p:nvSpPr>
          <p:spPr>
            <a:xfrm>
              <a:off x="399070" y="712208"/>
              <a:ext cx="5141084" cy="371907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5896" y="1786146"/>
              <a:ext cx="4067810" cy="1577975"/>
            </a:xfrm>
            <a:custGeom>
              <a:avLst/>
              <a:gdLst/>
              <a:ahLst/>
              <a:cxnLst/>
              <a:rect l="l" t="t" r="r" b="b"/>
              <a:pathLst>
                <a:path w="4067810" h="1577975">
                  <a:moveTo>
                    <a:pt x="0" y="262904"/>
                  </a:moveTo>
                  <a:lnTo>
                    <a:pt x="4235" y="215647"/>
                  </a:lnTo>
                  <a:lnTo>
                    <a:pt x="16448" y="171168"/>
                  </a:lnTo>
                  <a:lnTo>
                    <a:pt x="35894" y="130211"/>
                  </a:lnTo>
                  <a:lnTo>
                    <a:pt x="61832" y="93518"/>
                  </a:lnTo>
                  <a:lnTo>
                    <a:pt x="93518" y="61832"/>
                  </a:lnTo>
                  <a:lnTo>
                    <a:pt x="130211" y="35894"/>
                  </a:lnTo>
                  <a:lnTo>
                    <a:pt x="171168" y="16448"/>
                  </a:lnTo>
                  <a:lnTo>
                    <a:pt x="215647" y="4235"/>
                  </a:lnTo>
                  <a:lnTo>
                    <a:pt x="262904" y="0"/>
                  </a:lnTo>
                  <a:lnTo>
                    <a:pt x="3804492" y="0"/>
                  </a:lnTo>
                  <a:lnTo>
                    <a:pt x="3856021" y="5098"/>
                  </a:lnTo>
                  <a:lnTo>
                    <a:pt x="3905101" y="20011"/>
                  </a:lnTo>
                  <a:lnTo>
                    <a:pt x="3950351" y="44170"/>
                  </a:lnTo>
                  <a:lnTo>
                    <a:pt x="3990391" y="77002"/>
                  </a:lnTo>
                  <a:lnTo>
                    <a:pt x="4023221" y="117044"/>
                  </a:lnTo>
                  <a:lnTo>
                    <a:pt x="4047379" y="162294"/>
                  </a:lnTo>
                  <a:lnTo>
                    <a:pt x="4062293" y="211374"/>
                  </a:lnTo>
                  <a:lnTo>
                    <a:pt x="4067391" y="262904"/>
                  </a:lnTo>
                  <a:lnTo>
                    <a:pt x="4067391" y="1314497"/>
                  </a:lnTo>
                  <a:lnTo>
                    <a:pt x="4063156" y="1361755"/>
                  </a:lnTo>
                  <a:lnTo>
                    <a:pt x="4050944" y="1406233"/>
                  </a:lnTo>
                  <a:lnTo>
                    <a:pt x="4031499" y="1447189"/>
                  </a:lnTo>
                  <a:lnTo>
                    <a:pt x="4005562" y="1483881"/>
                  </a:lnTo>
                  <a:lnTo>
                    <a:pt x="3973876" y="1515567"/>
                  </a:lnTo>
                  <a:lnTo>
                    <a:pt x="3937184" y="1541504"/>
                  </a:lnTo>
                  <a:lnTo>
                    <a:pt x="3896228" y="1560949"/>
                  </a:lnTo>
                  <a:lnTo>
                    <a:pt x="3851749" y="1573161"/>
                  </a:lnTo>
                  <a:lnTo>
                    <a:pt x="3804492" y="1577396"/>
                  </a:lnTo>
                  <a:lnTo>
                    <a:pt x="262904" y="1577396"/>
                  </a:lnTo>
                  <a:lnTo>
                    <a:pt x="215647" y="1573161"/>
                  </a:lnTo>
                  <a:lnTo>
                    <a:pt x="171168" y="1560949"/>
                  </a:lnTo>
                  <a:lnTo>
                    <a:pt x="130211" y="1541504"/>
                  </a:lnTo>
                  <a:lnTo>
                    <a:pt x="93518" y="1515567"/>
                  </a:lnTo>
                  <a:lnTo>
                    <a:pt x="61832" y="1483881"/>
                  </a:lnTo>
                  <a:lnTo>
                    <a:pt x="35894" y="1447189"/>
                  </a:lnTo>
                  <a:lnTo>
                    <a:pt x="16448" y="1406233"/>
                  </a:lnTo>
                  <a:lnTo>
                    <a:pt x="4235" y="1361755"/>
                  </a:lnTo>
                  <a:lnTo>
                    <a:pt x="0" y="1314497"/>
                  </a:lnTo>
                  <a:lnTo>
                    <a:pt x="0" y="262904"/>
                  </a:lnTo>
                  <a:close/>
                </a:path>
              </a:pathLst>
            </a:custGeom>
            <a:ln w="38099">
              <a:solidFill>
                <a:srgbClr val="FF66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26249" y="4618522"/>
            <a:ext cx="626491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Alex Graves, </a:t>
            </a:r>
            <a:r>
              <a:rPr sz="1400" u="heavy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“Supervised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Sequence Labelling with Recurrent Neural</a:t>
            </a:r>
            <a:r>
              <a:rPr sz="1400" u="heavy" spc="-4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Networks”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6441" y="928427"/>
            <a:ext cx="6673565" cy="3089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149" y="0"/>
            <a:ext cx="56610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Bidirectional RNN</a:t>
            </a:r>
            <a:r>
              <a:rPr spc="-90" dirty="0"/>
              <a:t> </a:t>
            </a:r>
            <a:r>
              <a:rPr dirty="0"/>
              <a:t>(BRNN)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26249" y="4618522"/>
            <a:ext cx="626491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Alex Graves, </a:t>
            </a:r>
            <a:r>
              <a:rPr sz="1400" u="heavy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“Supervised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Sequence Labelling with Recurrent Neural</a:t>
            </a:r>
            <a:r>
              <a:rPr sz="1400" u="heavy" spc="-4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Networks”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23454" y="4827324"/>
            <a:ext cx="20955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latin typeface="Arial"/>
                <a:cs typeface="Arial"/>
              </a:rPr>
              <a:t>16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649" y="4830279"/>
            <a:ext cx="16033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Slide</a:t>
            </a:r>
            <a:r>
              <a:rPr sz="1400" spc="-5" dirty="0">
                <a:latin typeface="Arial"/>
                <a:cs typeface="Arial"/>
              </a:rPr>
              <a:t>: Santi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Pascual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149" y="0"/>
            <a:ext cx="66363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FF6633"/>
                </a:solidFill>
                <a:latin typeface="Arial"/>
                <a:cs typeface="Arial"/>
              </a:rPr>
              <a:t>Formulation: One hidden</a:t>
            </a:r>
            <a:r>
              <a:rPr sz="3600" b="1" spc="-80" dirty="0">
                <a:solidFill>
                  <a:srgbClr val="FF6633"/>
                </a:solidFill>
                <a:latin typeface="Arial"/>
                <a:cs typeface="Arial"/>
              </a:rPr>
              <a:t> </a:t>
            </a:r>
            <a:r>
              <a:rPr sz="3600" b="1" spc="-5" dirty="0">
                <a:solidFill>
                  <a:srgbClr val="FF6633"/>
                </a:solidFill>
                <a:latin typeface="Arial"/>
                <a:cs typeface="Arial"/>
              </a:rPr>
              <a:t>layer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50272" y="775823"/>
            <a:ext cx="6942435" cy="3753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728598" y="692729"/>
            <a:ext cx="10668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32105" marR="17780" indent="-30734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3A80BA"/>
                </a:solidFill>
                <a:latin typeface="Arial"/>
                <a:cs typeface="Arial"/>
              </a:rPr>
              <a:t>Delay</a:t>
            </a:r>
            <a:r>
              <a:rPr sz="1800" spc="-95" dirty="0">
                <a:solidFill>
                  <a:srgbClr val="3A80BA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A80BA"/>
                </a:solidFill>
                <a:latin typeface="Arial"/>
                <a:cs typeface="Arial"/>
              </a:rPr>
              <a:t>unit  </a:t>
            </a:r>
            <a:r>
              <a:rPr sz="1800" dirty="0">
                <a:solidFill>
                  <a:srgbClr val="3A80BA"/>
                </a:solidFill>
                <a:latin typeface="Arial"/>
                <a:cs typeface="Arial"/>
              </a:rPr>
              <a:t>(z</a:t>
            </a:r>
            <a:r>
              <a:rPr sz="1800" baseline="30092" dirty="0">
                <a:solidFill>
                  <a:srgbClr val="3A80BA"/>
                </a:solidFill>
                <a:latin typeface="Arial"/>
                <a:cs typeface="Arial"/>
              </a:rPr>
              <a:t>-1</a:t>
            </a:r>
            <a:r>
              <a:rPr sz="1800" dirty="0">
                <a:solidFill>
                  <a:srgbClr val="3A80BA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833506" y="1238259"/>
            <a:ext cx="443230" cy="1120775"/>
            <a:chOff x="2833506" y="1238259"/>
            <a:chExt cx="443230" cy="1120775"/>
          </a:xfrm>
        </p:grpSpPr>
        <p:sp>
          <p:nvSpPr>
            <p:cNvPr id="8" name="object 8"/>
            <p:cNvSpPr/>
            <p:nvPr/>
          </p:nvSpPr>
          <p:spPr>
            <a:xfrm>
              <a:off x="2893819" y="1252547"/>
              <a:ext cx="368935" cy="970915"/>
            </a:xfrm>
            <a:custGeom>
              <a:avLst/>
              <a:gdLst/>
              <a:ahLst/>
              <a:cxnLst/>
              <a:rect l="l" t="t" r="r" b="b"/>
              <a:pathLst>
                <a:path w="368935" h="970914">
                  <a:moveTo>
                    <a:pt x="368449" y="0"/>
                  </a:moveTo>
                  <a:lnTo>
                    <a:pt x="0" y="970708"/>
                  </a:lnTo>
                </a:path>
              </a:pathLst>
            </a:custGeom>
            <a:ln w="28574">
              <a:solidFill>
                <a:srgbClr val="3A80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33506" y="2192218"/>
              <a:ext cx="118724" cy="1665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23454" y="4827324"/>
            <a:ext cx="20955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latin typeface="Arial"/>
                <a:cs typeface="Arial"/>
              </a:rPr>
              <a:t>17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649" y="4830279"/>
            <a:ext cx="16033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Slide</a:t>
            </a:r>
            <a:r>
              <a:rPr sz="1400" spc="-5" dirty="0">
                <a:latin typeface="Arial"/>
                <a:cs typeface="Arial"/>
              </a:rPr>
              <a:t>: Santi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Pascual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149" y="0"/>
            <a:ext cx="67925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Formulation: Single</a:t>
            </a:r>
            <a:r>
              <a:rPr spc="-90" dirty="0"/>
              <a:t> </a:t>
            </a:r>
            <a:r>
              <a:rPr spc="-5" dirty="0"/>
              <a:t>recurrence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88654" y="694998"/>
            <a:ext cx="8368665" cy="3791585"/>
            <a:chOff x="188654" y="694998"/>
            <a:chExt cx="8368665" cy="3791585"/>
          </a:xfrm>
        </p:grpSpPr>
        <p:sp>
          <p:nvSpPr>
            <p:cNvPr id="6" name="object 6"/>
            <p:cNvSpPr/>
            <p:nvPr/>
          </p:nvSpPr>
          <p:spPr>
            <a:xfrm>
              <a:off x="4415541" y="694998"/>
              <a:ext cx="4141216" cy="37534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15541" y="2384772"/>
              <a:ext cx="2453640" cy="765175"/>
            </a:xfrm>
            <a:custGeom>
              <a:avLst/>
              <a:gdLst/>
              <a:ahLst/>
              <a:cxnLst/>
              <a:rect l="l" t="t" r="r" b="b"/>
              <a:pathLst>
                <a:path w="2453640" h="765175">
                  <a:moveTo>
                    <a:pt x="0" y="127497"/>
                  </a:moveTo>
                  <a:lnTo>
                    <a:pt x="10018" y="77870"/>
                  </a:lnTo>
                  <a:lnTo>
                    <a:pt x="37340" y="37343"/>
                  </a:lnTo>
                  <a:lnTo>
                    <a:pt x="77867" y="10019"/>
                  </a:lnTo>
                  <a:lnTo>
                    <a:pt x="127499" y="0"/>
                  </a:lnTo>
                  <a:lnTo>
                    <a:pt x="2325595" y="0"/>
                  </a:lnTo>
                  <a:lnTo>
                    <a:pt x="2374392" y="9705"/>
                  </a:lnTo>
                  <a:lnTo>
                    <a:pt x="2415745" y="37344"/>
                  </a:lnTo>
                  <a:lnTo>
                    <a:pt x="2443391" y="78709"/>
                  </a:lnTo>
                  <a:lnTo>
                    <a:pt x="2453095" y="127497"/>
                  </a:lnTo>
                  <a:lnTo>
                    <a:pt x="2453095" y="637496"/>
                  </a:lnTo>
                  <a:lnTo>
                    <a:pt x="2443076" y="687128"/>
                  </a:lnTo>
                  <a:lnTo>
                    <a:pt x="2415754" y="727655"/>
                  </a:lnTo>
                  <a:lnTo>
                    <a:pt x="2375227" y="754977"/>
                  </a:lnTo>
                  <a:lnTo>
                    <a:pt x="2325595" y="764995"/>
                  </a:lnTo>
                  <a:lnTo>
                    <a:pt x="127499" y="764995"/>
                  </a:lnTo>
                  <a:lnTo>
                    <a:pt x="77867" y="754977"/>
                  </a:lnTo>
                  <a:lnTo>
                    <a:pt x="37340" y="727655"/>
                  </a:lnTo>
                  <a:lnTo>
                    <a:pt x="10018" y="687128"/>
                  </a:lnTo>
                  <a:lnTo>
                    <a:pt x="0" y="637496"/>
                  </a:lnTo>
                  <a:lnTo>
                    <a:pt x="0" y="127497"/>
                  </a:lnTo>
                  <a:close/>
                </a:path>
              </a:pathLst>
            </a:custGeom>
            <a:ln w="28574">
              <a:solidFill>
                <a:srgbClr val="FF66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8654" y="1094852"/>
              <a:ext cx="3906386" cy="320351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68170" y="2525845"/>
              <a:ext cx="2056130" cy="1946275"/>
            </a:xfrm>
            <a:custGeom>
              <a:avLst/>
              <a:gdLst/>
              <a:ahLst/>
              <a:cxnLst/>
              <a:rect l="l" t="t" r="r" b="b"/>
              <a:pathLst>
                <a:path w="2056129" h="1946275">
                  <a:moveTo>
                    <a:pt x="0" y="103949"/>
                  </a:moveTo>
                  <a:lnTo>
                    <a:pt x="8168" y="63492"/>
                  </a:lnTo>
                  <a:lnTo>
                    <a:pt x="30446" y="30449"/>
                  </a:lnTo>
                  <a:lnTo>
                    <a:pt x="63488" y="8170"/>
                  </a:lnTo>
                  <a:lnTo>
                    <a:pt x="103952" y="0"/>
                  </a:lnTo>
                  <a:lnTo>
                    <a:pt x="1019847" y="0"/>
                  </a:lnTo>
                  <a:lnTo>
                    <a:pt x="1059625" y="7912"/>
                  </a:lnTo>
                  <a:lnTo>
                    <a:pt x="1093347" y="30449"/>
                  </a:lnTo>
                  <a:lnTo>
                    <a:pt x="1115885" y="64171"/>
                  </a:lnTo>
                  <a:lnTo>
                    <a:pt x="1123797" y="103949"/>
                  </a:lnTo>
                  <a:lnTo>
                    <a:pt x="1123797" y="519748"/>
                  </a:lnTo>
                  <a:lnTo>
                    <a:pt x="1115627" y="560206"/>
                  </a:lnTo>
                  <a:lnTo>
                    <a:pt x="1093347" y="593248"/>
                  </a:lnTo>
                  <a:lnTo>
                    <a:pt x="1060305" y="615528"/>
                  </a:lnTo>
                  <a:lnTo>
                    <a:pt x="1019847" y="623698"/>
                  </a:lnTo>
                  <a:lnTo>
                    <a:pt x="103952" y="623698"/>
                  </a:lnTo>
                  <a:lnTo>
                    <a:pt x="63488" y="615528"/>
                  </a:lnTo>
                  <a:lnTo>
                    <a:pt x="30446" y="593248"/>
                  </a:lnTo>
                  <a:lnTo>
                    <a:pt x="8168" y="560206"/>
                  </a:lnTo>
                  <a:lnTo>
                    <a:pt x="0" y="519748"/>
                  </a:lnTo>
                  <a:lnTo>
                    <a:pt x="0" y="103949"/>
                  </a:lnTo>
                  <a:close/>
                </a:path>
                <a:path w="2056129" h="1946275">
                  <a:moveTo>
                    <a:pt x="2055745" y="1946196"/>
                  </a:moveTo>
                  <a:lnTo>
                    <a:pt x="690423" y="737448"/>
                  </a:lnTo>
                </a:path>
              </a:pathLst>
            </a:custGeom>
            <a:ln w="28574">
              <a:solidFill>
                <a:srgbClr val="FF66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747207" y="3163056"/>
              <a:ext cx="156949" cy="1498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223916" y="3266568"/>
              <a:ext cx="1292860" cy="1205865"/>
            </a:xfrm>
            <a:custGeom>
              <a:avLst/>
              <a:gdLst/>
              <a:ahLst/>
              <a:cxnLst/>
              <a:rect l="l" t="t" r="r" b="b"/>
              <a:pathLst>
                <a:path w="1292860" h="1205864">
                  <a:moveTo>
                    <a:pt x="0" y="1205472"/>
                  </a:moveTo>
                  <a:lnTo>
                    <a:pt x="1292697" y="0"/>
                  </a:lnTo>
                </a:path>
              </a:pathLst>
            </a:custGeom>
            <a:ln w="28574">
              <a:solidFill>
                <a:srgbClr val="FF66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70151" y="3163856"/>
              <a:ext cx="155599" cy="1515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620409" y="4535926"/>
            <a:ext cx="120713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12065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FF6633"/>
                </a:solidFill>
                <a:latin typeface="Arial"/>
                <a:cs typeface="Arial"/>
              </a:rPr>
              <a:t>One-time  Recurrence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49" y="0"/>
            <a:ext cx="74072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Formulation: </a:t>
            </a:r>
            <a:r>
              <a:rPr spc="-5" dirty="0"/>
              <a:t>Multiple</a:t>
            </a:r>
            <a:r>
              <a:rPr spc="-85" dirty="0"/>
              <a:t> </a:t>
            </a:r>
            <a:r>
              <a:rPr spc="-5" dirty="0"/>
              <a:t>recurrences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536717" y="908785"/>
            <a:ext cx="3906520" cy="1424305"/>
            <a:chOff x="3536717" y="908785"/>
            <a:chExt cx="3906520" cy="1424305"/>
          </a:xfrm>
        </p:grpSpPr>
        <p:sp>
          <p:nvSpPr>
            <p:cNvPr id="4" name="object 4"/>
            <p:cNvSpPr/>
            <p:nvPr/>
          </p:nvSpPr>
          <p:spPr>
            <a:xfrm>
              <a:off x="3536717" y="1051825"/>
              <a:ext cx="3906467" cy="5063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502088" y="923073"/>
              <a:ext cx="1176655" cy="1395730"/>
            </a:xfrm>
            <a:custGeom>
              <a:avLst/>
              <a:gdLst/>
              <a:ahLst/>
              <a:cxnLst/>
              <a:rect l="l" t="t" r="r" b="b"/>
              <a:pathLst>
                <a:path w="1176654" h="1395730">
                  <a:moveTo>
                    <a:pt x="0" y="103952"/>
                  </a:moveTo>
                  <a:lnTo>
                    <a:pt x="8170" y="63488"/>
                  </a:lnTo>
                  <a:lnTo>
                    <a:pt x="30449" y="30446"/>
                  </a:lnTo>
                  <a:lnTo>
                    <a:pt x="63492" y="8168"/>
                  </a:lnTo>
                  <a:lnTo>
                    <a:pt x="103949" y="0"/>
                  </a:lnTo>
                  <a:lnTo>
                    <a:pt x="1072647" y="0"/>
                  </a:lnTo>
                  <a:lnTo>
                    <a:pt x="1112425" y="7913"/>
                  </a:lnTo>
                  <a:lnTo>
                    <a:pt x="1146147" y="30447"/>
                  </a:lnTo>
                  <a:lnTo>
                    <a:pt x="1168685" y="64171"/>
                  </a:lnTo>
                  <a:lnTo>
                    <a:pt x="1176597" y="103952"/>
                  </a:lnTo>
                  <a:lnTo>
                    <a:pt x="1176597" y="519746"/>
                  </a:lnTo>
                  <a:lnTo>
                    <a:pt x="1168427" y="560209"/>
                  </a:lnTo>
                  <a:lnTo>
                    <a:pt x="1146147" y="593252"/>
                  </a:lnTo>
                  <a:lnTo>
                    <a:pt x="1113105" y="615529"/>
                  </a:lnTo>
                  <a:lnTo>
                    <a:pt x="1072647" y="623698"/>
                  </a:lnTo>
                  <a:lnTo>
                    <a:pt x="103949" y="623698"/>
                  </a:lnTo>
                  <a:lnTo>
                    <a:pt x="63492" y="615529"/>
                  </a:lnTo>
                  <a:lnTo>
                    <a:pt x="30449" y="593252"/>
                  </a:lnTo>
                  <a:lnTo>
                    <a:pt x="8170" y="560209"/>
                  </a:lnTo>
                  <a:lnTo>
                    <a:pt x="0" y="519746"/>
                  </a:lnTo>
                  <a:lnTo>
                    <a:pt x="0" y="103952"/>
                  </a:lnTo>
                  <a:close/>
                </a:path>
                <a:path w="1176654" h="1395730">
                  <a:moveTo>
                    <a:pt x="176999" y="1395459"/>
                  </a:moveTo>
                  <a:lnTo>
                    <a:pt x="507673" y="774870"/>
                  </a:lnTo>
                </a:path>
              </a:pathLst>
            </a:custGeom>
            <a:ln w="28574">
              <a:solidFill>
                <a:srgbClr val="FF66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953825" y="1569214"/>
              <a:ext cx="131199" cy="1652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024014" y="2382413"/>
            <a:ext cx="1207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6633"/>
                </a:solidFill>
                <a:latin typeface="Arial"/>
                <a:cs typeface="Arial"/>
              </a:rPr>
              <a:t>Recurrence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7898" y="1042543"/>
            <a:ext cx="1936114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solidFill>
                  <a:srgbClr val="3A80BA"/>
                </a:solidFill>
                <a:latin typeface="Arial"/>
                <a:cs typeface="Arial"/>
              </a:rPr>
              <a:t>One</a:t>
            </a:r>
            <a:r>
              <a:rPr sz="2400" spc="-100" dirty="0">
                <a:solidFill>
                  <a:srgbClr val="3A80BA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3A80BA"/>
                </a:solidFill>
                <a:latin typeface="Arial"/>
                <a:cs typeface="Arial"/>
              </a:rPr>
              <a:t>time-step  </a:t>
            </a:r>
            <a:r>
              <a:rPr sz="2400" dirty="0">
                <a:solidFill>
                  <a:srgbClr val="3A80BA"/>
                </a:solidFill>
                <a:latin typeface="Arial"/>
                <a:cs typeface="Arial"/>
              </a:rPr>
              <a:t>recurrence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7898" y="2479854"/>
            <a:ext cx="1682750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dirty="0">
                <a:solidFill>
                  <a:srgbClr val="3A80BA"/>
                </a:solidFill>
                <a:latin typeface="Arial"/>
                <a:cs typeface="Arial"/>
              </a:rPr>
              <a:t>T </a:t>
            </a:r>
            <a:r>
              <a:rPr sz="2400" spc="-5" dirty="0">
                <a:solidFill>
                  <a:srgbClr val="3A80BA"/>
                </a:solidFill>
                <a:latin typeface="Arial"/>
                <a:cs typeface="Arial"/>
              </a:rPr>
              <a:t>time</a:t>
            </a:r>
            <a:r>
              <a:rPr sz="2400" spc="-114" dirty="0">
                <a:solidFill>
                  <a:srgbClr val="3A80BA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3A80BA"/>
                </a:solidFill>
                <a:latin typeface="Arial"/>
                <a:cs typeface="Arial"/>
              </a:rPr>
              <a:t>steps  recurrences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53373" y="2810631"/>
            <a:ext cx="7833995" cy="1318895"/>
            <a:chOff x="553373" y="2810631"/>
            <a:chExt cx="7833995" cy="1318895"/>
          </a:xfrm>
        </p:grpSpPr>
        <p:sp>
          <p:nvSpPr>
            <p:cNvPr id="11" name="object 11"/>
            <p:cNvSpPr/>
            <p:nvPr/>
          </p:nvSpPr>
          <p:spPr>
            <a:xfrm>
              <a:off x="553373" y="3339430"/>
              <a:ext cx="7833709" cy="77548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84219" y="2824919"/>
              <a:ext cx="5028565" cy="1290320"/>
            </a:xfrm>
            <a:custGeom>
              <a:avLst/>
              <a:gdLst/>
              <a:ahLst/>
              <a:cxnLst/>
              <a:rect l="l" t="t" r="r" b="b"/>
              <a:pathLst>
                <a:path w="5028565" h="1290320">
                  <a:moveTo>
                    <a:pt x="0" y="770248"/>
                  </a:moveTo>
                  <a:lnTo>
                    <a:pt x="8170" y="729790"/>
                  </a:lnTo>
                  <a:lnTo>
                    <a:pt x="30449" y="696748"/>
                  </a:lnTo>
                  <a:lnTo>
                    <a:pt x="63492" y="674468"/>
                  </a:lnTo>
                  <a:lnTo>
                    <a:pt x="103949" y="666298"/>
                  </a:lnTo>
                  <a:lnTo>
                    <a:pt x="4924340" y="666298"/>
                  </a:lnTo>
                  <a:lnTo>
                    <a:pt x="4964118" y="674211"/>
                  </a:lnTo>
                  <a:lnTo>
                    <a:pt x="4997839" y="696748"/>
                  </a:lnTo>
                  <a:lnTo>
                    <a:pt x="5020377" y="730470"/>
                  </a:lnTo>
                  <a:lnTo>
                    <a:pt x="5028289" y="770248"/>
                  </a:lnTo>
                  <a:lnTo>
                    <a:pt x="5028289" y="1186047"/>
                  </a:lnTo>
                  <a:lnTo>
                    <a:pt x="5020119" y="1226505"/>
                  </a:lnTo>
                  <a:lnTo>
                    <a:pt x="4997839" y="1259547"/>
                  </a:lnTo>
                  <a:lnTo>
                    <a:pt x="4964797" y="1281827"/>
                  </a:lnTo>
                  <a:lnTo>
                    <a:pt x="4924340" y="1289997"/>
                  </a:lnTo>
                  <a:lnTo>
                    <a:pt x="103949" y="1289997"/>
                  </a:lnTo>
                  <a:lnTo>
                    <a:pt x="63492" y="1281827"/>
                  </a:lnTo>
                  <a:lnTo>
                    <a:pt x="30449" y="1259547"/>
                  </a:lnTo>
                  <a:lnTo>
                    <a:pt x="8170" y="1226505"/>
                  </a:lnTo>
                  <a:lnTo>
                    <a:pt x="0" y="1186047"/>
                  </a:lnTo>
                  <a:lnTo>
                    <a:pt x="0" y="770248"/>
                  </a:lnTo>
                  <a:close/>
                </a:path>
                <a:path w="5028565" h="1290320">
                  <a:moveTo>
                    <a:pt x="3094868" y="0"/>
                  </a:moveTo>
                  <a:lnTo>
                    <a:pt x="2626719" y="537073"/>
                  </a:lnTo>
                </a:path>
              </a:pathLst>
            </a:custGeom>
            <a:ln w="28574">
              <a:solidFill>
                <a:srgbClr val="FF66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111452" y="3316680"/>
              <a:ext cx="149349" cy="1573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sp>
        <p:nvSpPr>
          <p:cNvPr id="15" name="object 15"/>
          <p:cNvSpPr txBox="1"/>
          <p:nvPr/>
        </p:nvSpPr>
        <p:spPr>
          <a:xfrm>
            <a:off x="97649" y="4847121"/>
            <a:ext cx="160337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Slide</a:t>
            </a:r>
            <a:r>
              <a:rPr sz="1400" spc="-5" dirty="0">
                <a:latin typeface="Arial"/>
                <a:cs typeface="Arial"/>
              </a:rPr>
              <a:t>: Santi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Pascual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49" y="0"/>
            <a:ext cx="3197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RNN</a:t>
            </a:r>
            <a:r>
              <a:rPr spc="-90" dirty="0"/>
              <a:t> </a:t>
            </a:r>
            <a:r>
              <a:rPr spc="-5" dirty="0"/>
              <a:t>problems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55123" y="2437332"/>
            <a:ext cx="7833995" cy="790575"/>
            <a:chOff x="655123" y="2437332"/>
            <a:chExt cx="7833995" cy="790575"/>
          </a:xfrm>
        </p:grpSpPr>
        <p:sp>
          <p:nvSpPr>
            <p:cNvPr id="4" name="object 4"/>
            <p:cNvSpPr/>
            <p:nvPr/>
          </p:nvSpPr>
          <p:spPr>
            <a:xfrm>
              <a:off x="655123" y="2437332"/>
              <a:ext cx="7833709" cy="77548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85969" y="2589119"/>
              <a:ext cx="3006090" cy="624205"/>
            </a:xfrm>
            <a:custGeom>
              <a:avLst/>
              <a:gdLst/>
              <a:ahLst/>
              <a:cxnLst/>
              <a:rect l="l" t="t" r="r" b="b"/>
              <a:pathLst>
                <a:path w="3006090" h="624205">
                  <a:moveTo>
                    <a:pt x="0" y="66699"/>
                  </a:moveTo>
                  <a:lnTo>
                    <a:pt x="5243" y="40742"/>
                  </a:lnTo>
                  <a:lnTo>
                    <a:pt x="19540" y="19540"/>
                  </a:lnTo>
                  <a:lnTo>
                    <a:pt x="40742" y="5243"/>
                  </a:lnTo>
                  <a:lnTo>
                    <a:pt x="66699" y="0"/>
                  </a:lnTo>
                  <a:lnTo>
                    <a:pt x="333499" y="0"/>
                  </a:lnTo>
                  <a:lnTo>
                    <a:pt x="370508" y="11200"/>
                  </a:lnTo>
                  <a:lnTo>
                    <a:pt x="395124" y="41171"/>
                  </a:lnTo>
                  <a:lnTo>
                    <a:pt x="400199" y="66699"/>
                  </a:lnTo>
                  <a:lnTo>
                    <a:pt x="400199" y="556998"/>
                  </a:lnTo>
                  <a:lnTo>
                    <a:pt x="394955" y="582956"/>
                  </a:lnTo>
                  <a:lnTo>
                    <a:pt x="380658" y="604158"/>
                  </a:lnTo>
                  <a:lnTo>
                    <a:pt x="359456" y="618455"/>
                  </a:lnTo>
                  <a:lnTo>
                    <a:pt x="333499" y="623698"/>
                  </a:lnTo>
                  <a:lnTo>
                    <a:pt x="66699" y="623698"/>
                  </a:lnTo>
                  <a:lnTo>
                    <a:pt x="40742" y="618455"/>
                  </a:lnTo>
                  <a:lnTo>
                    <a:pt x="19540" y="604158"/>
                  </a:lnTo>
                  <a:lnTo>
                    <a:pt x="5243" y="582956"/>
                  </a:lnTo>
                  <a:lnTo>
                    <a:pt x="0" y="556998"/>
                  </a:lnTo>
                  <a:lnTo>
                    <a:pt x="0" y="66699"/>
                  </a:lnTo>
                  <a:close/>
                </a:path>
                <a:path w="3006090" h="624205">
                  <a:moveTo>
                    <a:pt x="2605444" y="66999"/>
                  </a:moveTo>
                  <a:lnTo>
                    <a:pt x="2610688" y="41042"/>
                  </a:lnTo>
                  <a:lnTo>
                    <a:pt x="2624985" y="19840"/>
                  </a:lnTo>
                  <a:lnTo>
                    <a:pt x="2646187" y="5543"/>
                  </a:lnTo>
                  <a:lnTo>
                    <a:pt x="2672144" y="299"/>
                  </a:lnTo>
                  <a:lnTo>
                    <a:pt x="2938944" y="299"/>
                  </a:lnTo>
                  <a:lnTo>
                    <a:pt x="2975952" y="11500"/>
                  </a:lnTo>
                  <a:lnTo>
                    <a:pt x="3000568" y="41471"/>
                  </a:lnTo>
                  <a:lnTo>
                    <a:pt x="3005643" y="66999"/>
                  </a:lnTo>
                  <a:lnTo>
                    <a:pt x="3005643" y="557298"/>
                  </a:lnTo>
                  <a:lnTo>
                    <a:pt x="3000400" y="583256"/>
                  </a:lnTo>
                  <a:lnTo>
                    <a:pt x="2986103" y="604458"/>
                  </a:lnTo>
                  <a:lnTo>
                    <a:pt x="2964901" y="618755"/>
                  </a:lnTo>
                  <a:lnTo>
                    <a:pt x="2938944" y="623998"/>
                  </a:lnTo>
                  <a:lnTo>
                    <a:pt x="2672144" y="623998"/>
                  </a:lnTo>
                  <a:lnTo>
                    <a:pt x="2646187" y="618755"/>
                  </a:lnTo>
                  <a:lnTo>
                    <a:pt x="2624985" y="604458"/>
                  </a:lnTo>
                  <a:lnTo>
                    <a:pt x="2610688" y="583256"/>
                  </a:lnTo>
                  <a:lnTo>
                    <a:pt x="2605444" y="557298"/>
                  </a:lnTo>
                  <a:lnTo>
                    <a:pt x="2605444" y="66999"/>
                  </a:lnTo>
                  <a:close/>
                </a:path>
                <a:path w="3006090" h="624205">
                  <a:moveTo>
                    <a:pt x="798348" y="41299"/>
                  </a:moveTo>
                  <a:lnTo>
                    <a:pt x="801595" y="25228"/>
                  </a:lnTo>
                  <a:lnTo>
                    <a:pt x="810448" y="12099"/>
                  </a:lnTo>
                  <a:lnTo>
                    <a:pt x="823576" y="3246"/>
                  </a:lnTo>
                  <a:lnTo>
                    <a:pt x="839648" y="0"/>
                  </a:lnTo>
                  <a:lnTo>
                    <a:pt x="1004847" y="0"/>
                  </a:lnTo>
                  <a:lnTo>
                    <a:pt x="1039208" y="18392"/>
                  </a:lnTo>
                  <a:lnTo>
                    <a:pt x="1046147" y="41299"/>
                  </a:lnTo>
                  <a:lnTo>
                    <a:pt x="1046147" y="582398"/>
                  </a:lnTo>
                  <a:lnTo>
                    <a:pt x="1042901" y="598470"/>
                  </a:lnTo>
                  <a:lnTo>
                    <a:pt x="1034047" y="611598"/>
                  </a:lnTo>
                  <a:lnTo>
                    <a:pt x="1020919" y="620451"/>
                  </a:lnTo>
                  <a:lnTo>
                    <a:pt x="1004847" y="623698"/>
                  </a:lnTo>
                  <a:lnTo>
                    <a:pt x="839648" y="623698"/>
                  </a:lnTo>
                  <a:lnTo>
                    <a:pt x="823576" y="620451"/>
                  </a:lnTo>
                  <a:lnTo>
                    <a:pt x="810448" y="611598"/>
                  </a:lnTo>
                  <a:lnTo>
                    <a:pt x="801595" y="598470"/>
                  </a:lnTo>
                  <a:lnTo>
                    <a:pt x="798348" y="582398"/>
                  </a:lnTo>
                  <a:lnTo>
                    <a:pt x="798348" y="41299"/>
                  </a:lnTo>
                  <a:close/>
                </a:path>
              </a:pathLst>
            </a:custGeom>
            <a:ln w="28574">
              <a:solidFill>
                <a:srgbClr val="FF66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57898" y="1004081"/>
            <a:ext cx="7218045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Long term </a:t>
            </a:r>
            <a:r>
              <a:rPr sz="2400" dirty="0">
                <a:latin typeface="Arial"/>
                <a:cs typeface="Arial"/>
              </a:rPr>
              <a:t>memory vanishes </a:t>
            </a:r>
            <a:r>
              <a:rPr sz="2400" spc="-5" dirty="0">
                <a:latin typeface="Arial"/>
                <a:cs typeface="Arial"/>
              </a:rPr>
              <a:t>because of the </a:t>
            </a:r>
            <a:r>
              <a:rPr sz="2400" dirty="0">
                <a:latin typeface="Arial"/>
                <a:cs typeface="Arial"/>
              </a:rPr>
              <a:t>T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nested  </a:t>
            </a:r>
            <a:r>
              <a:rPr sz="2400" dirty="0">
                <a:latin typeface="Arial"/>
                <a:cs typeface="Arial"/>
              </a:rPr>
              <a:t>multiplications </a:t>
            </a:r>
            <a:r>
              <a:rPr sz="2400" spc="-5" dirty="0">
                <a:latin typeface="Arial"/>
                <a:cs typeface="Arial"/>
              </a:rPr>
              <a:t>by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U.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97649" y="4847121"/>
            <a:ext cx="160337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Slide</a:t>
            </a:r>
            <a:r>
              <a:rPr sz="1400" spc="-5" dirty="0">
                <a:latin typeface="Arial"/>
                <a:cs typeface="Arial"/>
              </a:rPr>
              <a:t>: Santi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Pascual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43991" y="3089024"/>
            <a:ext cx="2787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6633"/>
                </a:solidFill>
                <a:latin typeface="Arial"/>
                <a:cs typeface="Arial"/>
              </a:rPr>
              <a:t>...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49" y="0"/>
            <a:ext cx="3197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RNN</a:t>
            </a:r>
            <a:r>
              <a:rPr spc="-90" dirty="0"/>
              <a:t> </a:t>
            </a:r>
            <a:r>
              <a:rPr spc="-5" dirty="0"/>
              <a:t>problems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7898" y="1004081"/>
            <a:ext cx="8131809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During training, gradients </a:t>
            </a:r>
            <a:r>
              <a:rPr sz="2400" dirty="0">
                <a:latin typeface="Arial"/>
                <a:cs typeface="Arial"/>
              </a:rPr>
              <a:t>may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explode</a:t>
            </a:r>
            <a:r>
              <a:rPr sz="2400" spc="-5" dirty="0">
                <a:latin typeface="Arial"/>
                <a:cs typeface="Arial"/>
              </a:rPr>
              <a:t> or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vanish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because of  temporal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depth.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71442" y="1717221"/>
            <a:ext cx="4813640" cy="2858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82874" y="3374202"/>
            <a:ext cx="2614295" cy="11150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u="heavy" spc="-5" dirty="0">
                <a:solidFill>
                  <a:srgbClr val="3A80BA"/>
                </a:solidFill>
                <a:uFill>
                  <a:solidFill>
                    <a:srgbClr val="3A80BA"/>
                  </a:solidFill>
                </a:uFill>
                <a:latin typeface="Arial"/>
                <a:cs typeface="Arial"/>
              </a:rPr>
              <a:t>Example</a:t>
            </a:r>
            <a:r>
              <a:rPr sz="2400" spc="-5" dirty="0">
                <a:solidFill>
                  <a:srgbClr val="3A80BA"/>
                </a:solidFill>
                <a:latin typeface="Arial"/>
                <a:cs typeface="Arial"/>
              </a:rPr>
              <a:t>: Back-  propagation in</a:t>
            </a:r>
            <a:r>
              <a:rPr sz="2400" spc="-95" dirty="0">
                <a:solidFill>
                  <a:srgbClr val="3A80BA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3A80BA"/>
                </a:solidFill>
                <a:latin typeface="Arial"/>
                <a:cs typeface="Arial"/>
              </a:rPr>
              <a:t>time  with </a:t>
            </a:r>
            <a:r>
              <a:rPr sz="2400" dirty="0">
                <a:solidFill>
                  <a:srgbClr val="3A80BA"/>
                </a:solidFill>
                <a:latin typeface="Arial"/>
                <a:cs typeface="Arial"/>
              </a:rPr>
              <a:t>3</a:t>
            </a:r>
            <a:r>
              <a:rPr sz="2400" spc="-20" dirty="0">
                <a:solidFill>
                  <a:srgbClr val="3A80BA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3A80BA"/>
                </a:solidFill>
                <a:latin typeface="Arial"/>
                <a:cs typeface="Arial"/>
              </a:rPr>
              <a:t>steps.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97649" y="4847121"/>
            <a:ext cx="160337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Slide</a:t>
            </a:r>
            <a:r>
              <a:rPr sz="1400" spc="-5" dirty="0">
                <a:latin typeface="Arial"/>
                <a:cs typeface="Arial"/>
              </a:rPr>
              <a:t>: Santi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Pascual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CD786-B62D-47D2-AEAD-BA689C4E2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or </a:t>
            </a:r>
            <a:r>
              <a:rPr lang="en-US" dirty="0" err="1"/>
              <a:t>Exploiding</a:t>
            </a:r>
            <a:r>
              <a:rPr lang="en-US" dirty="0"/>
              <a:t> Gradient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925A1E-7697-4878-A7A0-44BA908532A7}"/>
              </a:ext>
            </a:extLst>
          </p:cNvPr>
          <p:cNvSpPr/>
          <p:nvPr/>
        </p:nvSpPr>
        <p:spPr>
          <a:xfrm>
            <a:off x="457200" y="2310140"/>
            <a:ext cx="7924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hlinkClick r:id="rId2"/>
              </a:rPr>
              <a:t>https://www.youtube.com/watch?v=qss30DuhbCo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98459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23454" y="4827324"/>
            <a:ext cx="20955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latin typeface="Arial"/>
                <a:cs typeface="Arial"/>
              </a:rPr>
              <a:t>21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149" y="0"/>
            <a:ext cx="72764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Long Short-Term </a:t>
            </a:r>
            <a:r>
              <a:rPr spc="-5" dirty="0"/>
              <a:t>Memory</a:t>
            </a:r>
            <a:r>
              <a:rPr spc="-85" dirty="0"/>
              <a:t> </a:t>
            </a:r>
            <a:r>
              <a:rPr dirty="0"/>
              <a:t>(LSTM)</a:t>
            </a:r>
          </a:p>
        </p:txBody>
      </p:sp>
      <p:sp>
        <p:nvSpPr>
          <p:cNvPr id="4" name="object 4"/>
          <p:cNvSpPr/>
          <p:nvPr/>
        </p:nvSpPr>
        <p:spPr>
          <a:xfrm>
            <a:off x="1313485" y="804785"/>
            <a:ext cx="6742957" cy="37065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149" y="0"/>
            <a:ext cx="46958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FF6633"/>
                </a:solidFill>
                <a:latin typeface="Arial"/>
                <a:cs typeface="Arial"/>
              </a:rPr>
              <a:t>Multilayer</a:t>
            </a:r>
            <a:r>
              <a:rPr sz="3600" b="1" spc="-90" dirty="0">
                <a:solidFill>
                  <a:srgbClr val="FF6633"/>
                </a:solidFill>
                <a:latin typeface="Arial"/>
                <a:cs typeface="Arial"/>
              </a:rPr>
              <a:t> </a:t>
            </a:r>
            <a:r>
              <a:rPr sz="3600" b="1" spc="-5" dirty="0">
                <a:solidFill>
                  <a:srgbClr val="FF6633"/>
                </a:solidFill>
                <a:latin typeface="Arial"/>
                <a:cs typeface="Arial"/>
              </a:rPr>
              <a:t>Perceptron</a:t>
            </a:r>
            <a:endParaRPr sz="36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87482" y="767944"/>
            <a:ext cx="5511800" cy="3629025"/>
            <a:chOff x="287482" y="767944"/>
            <a:chExt cx="5511800" cy="3629025"/>
          </a:xfrm>
        </p:grpSpPr>
        <p:sp>
          <p:nvSpPr>
            <p:cNvPr id="4" name="object 4"/>
            <p:cNvSpPr/>
            <p:nvPr/>
          </p:nvSpPr>
          <p:spPr>
            <a:xfrm>
              <a:off x="287482" y="767944"/>
              <a:ext cx="4849943" cy="362871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145239" y="867048"/>
              <a:ext cx="648970" cy="393700"/>
            </a:xfrm>
            <a:custGeom>
              <a:avLst/>
              <a:gdLst/>
              <a:ahLst/>
              <a:cxnLst/>
              <a:rect l="l" t="t" r="r" b="b"/>
              <a:pathLst>
                <a:path w="648970" h="393700">
                  <a:moveTo>
                    <a:pt x="196799" y="393599"/>
                  </a:moveTo>
                  <a:lnTo>
                    <a:pt x="0" y="196799"/>
                  </a:lnTo>
                  <a:lnTo>
                    <a:pt x="196799" y="0"/>
                  </a:lnTo>
                  <a:lnTo>
                    <a:pt x="196799" y="98399"/>
                  </a:lnTo>
                  <a:lnTo>
                    <a:pt x="648898" y="98399"/>
                  </a:lnTo>
                  <a:lnTo>
                    <a:pt x="648898" y="295199"/>
                  </a:lnTo>
                  <a:lnTo>
                    <a:pt x="196799" y="295199"/>
                  </a:lnTo>
                  <a:lnTo>
                    <a:pt x="196799" y="3935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145239" y="867048"/>
              <a:ext cx="648970" cy="393700"/>
            </a:xfrm>
            <a:custGeom>
              <a:avLst/>
              <a:gdLst/>
              <a:ahLst/>
              <a:cxnLst/>
              <a:rect l="l" t="t" r="r" b="b"/>
              <a:pathLst>
                <a:path w="648970" h="393700">
                  <a:moveTo>
                    <a:pt x="0" y="196799"/>
                  </a:moveTo>
                  <a:lnTo>
                    <a:pt x="196799" y="0"/>
                  </a:lnTo>
                  <a:lnTo>
                    <a:pt x="196799" y="98399"/>
                  </a:lnTo>
                  <a:lnTo>
                    <a:pt x="648898" y="98399"/>
                  </a:lnTo>
                  <a:lnTo>
                    <a:pt x="648898" y="295199"/>
                  </a:lnTo>
                  <a:lnTo>
                    <a:pt x="196799" y="295199"/>
                  </a:lnTo>
                  <a:lnTo>
                    <a:pt x="196799" y="393599"/>
                  </a:lnTo>
                  <a:lnTo>
                    <a:pt x="0" y="19679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007811" y="682806"/>
            <a:ext cx="2816860" cy="11150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algn="just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The output depends  ONLY on the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current  </a:t>
            </a:r>
            <a:r>
              <a:rPr sz="2400" spc="-5" dirty="0">
                <a:latin typeface="Arial"/>
                <a:cs typeface="Arial"/>
              </a:rPr>
              <a:t>input.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6249" y="4618522"/>
            <a:ext cx="626491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Alex Graves, </a:t>
            </a:r>
            <a:r>
              <a:rPr sz="1400" u="heavy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“Supervised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Sequence Labelling with Recurrent Neural</a:t>
            </a:r>
            <a:r>
              <a:rPr sz="1400" u="heavy" spc="-4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Networks”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89847" y="4842964"/>
            <a:ext cx="168275" cy="210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sz="1300" dirty="0">
                <a:latin typeface="Arial"/>
                <a:cs typeface="Arial"/>
              </a:rPr>
              <a:t>2</a:t>
            </a:fld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23454" y="4827324"/>
            <a:ext cx="20955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latin typeface="Arial"/>
                <a:cs typeface="Arial"/>
              </a:rPr>
              <a:t>22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3849" y="4601679"/>
            <a:ext cx="7747634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Hochreiter, Sepp, and </a:t>
            </a:r>
            <a:r>
              <a:rPr sz="1400" dirty="0">
                <a:latin typeface="Arial"/>
                <a:cs typeface="Arial"/>
              </a:rPr>
              <a:t>Jürgen </a:t>
            </a:r>
            <a:r>
              <a:rPr sz="1400" spc="-5" dirty="0">
                <a:latin typeface="Arial"/>
                <a:cs typeface="Arial"/>
              </a:rPr>
              <a:t>Schmidhuber.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2"/>
              </a:rPr>
              <a:t>"Long </a:t>
            </a:r>
            <a:r>
              <a:rPr sz="1400" u="heavy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2"/>
              </a:rPr>
              <a:t>short-term memory."</a:t>
            </a:r>
            <a:r>
              <a:rPr sz="1400" dirty="0">
                <a:solidFill>
                  <a:srgbClr val="1154CC"/>
                </a:solidFill>
                <a:latin typeface="Arial"/>
                <a:cs typeface="Arial"/>
                <a:hlinkClick r:id="rId2"/>
              </a:rPr>
              <a:t> </a:t>
            </a:r>
            <a:r>
              <a:rPr sz="1400" spc="-5" dirty="0">
                <a:latin typeface="Arial"/>
                <a:cs typeface="Arial"/>
              </a:rPr>
              <a:t>Neural </a:t>
            </a:r>
            <a:r>
              <a:rPr sz="1400" dirty="0">
                <a:latin typeface="Arial"/>
                <a:cs typeface="Arial"/>
              </a:rPr>
              <a:t>computation </a:t>
            </a:r>
            <a:r>
              <a:rPr sz="1400" spc="-5" dirty="0">
                <a:latin typeface="Arial"/>
                <a:cs typeface="Arial"/>
              </a:rPr>
              <a:t>9, no.  </a:t>
            </a:r>
            <a:r>
              <a:rPr sz="1400" dirty="0">
                <a:latin typeface="Arial"/>
                <a:cs typeface="Arial"/>
              </a:rPr>
              <a:t>8 (1997):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1735-1780.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149" y="0"/>
            <a:ext cx="72764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Long Short-Term </a:t>
            </a:r>
            <a:r>
              <a:rPr spc="-5" dirty="0"/>
              <a:t>Memory</a:t>
            </a:r>
            <a:r>
              <a:rPr spc="-85" dirty="0"/>
              <a:t> </a:t>
            </a:r>
            <a:r>
              <a:rPr dirty="0"/>
              <a:t>(LSTM)</a:t>
            </a:r>
          </a:p>
        </p:txBody>
      </p:sp>
      <p:sp>
        <p:nvSpPr>
          <p:cNvPr id="5" name="object 5"/>
          <p:cNvSpPr/>
          <p:nvPr/>
        </p:nvSpPr>
        <p:spPr>
          <a:xfrm>
            <a:off x="3163989" y="915711"/>
            <a:ext cx="5689202" cy="34309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3025" y="2480158"/>
            <a:ext cx="2534680" cy="18621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702CAC-A5F8-4404-B054-067753E10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85750"/>
            <a:ext cx="7239000" cy="40430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CE0D8A5-6F51-4787-A7F1-BB4A1C4111EB}"/>
              </a:ext>
            </a:extLst>
          </p:cNvPr>
          <p:cNvSpPr/>
          <p:nvPr/>
        </p:nvSpPr>
        <p:spPr>
          <a:xfrm>
            <a:off x="1143000" y="4400550"/>
            <a:ext cx="693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https://www.youtube.com/watch?v=8HyCNIVRbSU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5518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149" y="0"/>
            <a:ext cx="72764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FF6633"/>
                </a:solidFill>
                <a:latin typeface="Arial"/>
                <a:cs typeface="Arial"/>
              </a:rPr>
              <a:t>Long Short-Term </a:t>
            </a:r>
            <a:r>
              <a:rPr sz="3600" b="1" spc="-5" dirty="0">
                <a:solidFill>
                  <a:srgbClr val="FF6633"/>
                </a:solidFill>
                <a:latin typeface="Arial"/>
                <a:cs typeface="Arial"/>
              </a:rPr>
              <a:t>Memory</a:t>
            </a:r>
            <a:r>
              <a:rPr sz="3600" b="1" spc="-85" dirty="0">
                <a:solidFill>
                  <a:srgbClr val="FF6633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6633"/>
                </a:solidFill>
                <a:latin typeface="Arial"/>
                <a:cs typeface="Arial"/>
              </a:rPr>
              <a:t>(LSTM)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8048" y="1559946"/>
            <a:ext cx="7703809" cy="28829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7124" y="798331"/>
            <a:ext cx="8428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Based on </a:t>
            </a:r>
            <a:r>
              <a:rPr sz="2400" dirty="0">
                <a:latin typeface="Arial"/>
                <a:cs typeface="Arial"/>
              </a:rPr>
              <a:t>a standard </a:t>
            </a:r>
            <a:r>
              <a:rPr sz="2400" spc="-5" dirty="0">
                <a:latin typeface="Arial"/>
                <a:cs typeface="Arial"/>
              </a:rPr>
              <a:t>RNN whose neuron activates with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tanh</a:t>
            </a:r>
            <a:r>
              <a:rPr sz="2400" spc="-5" dirty="0">
                <a:latin typeface="Arial"/>
                <a:cs typeface="Arial"/>
              </a:rPr>
              <a:t>...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97649" y="4847121"/>
            <a:ext cx="512191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Figure</a:t>
            </a:r>
            <a:r>
              <a:rPr sz="1400" spc="-5" dirty="0">
                <a:latin typeface="Arial"/>
                <a:cs typeface="Arial"/>
              </a:rPr>
              <a:t>: Cristopher Olah, </a:t>
            </a:r>
            <a:r>
              <a:rPr sz="1400" u="heavy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“Understanding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LSTM Networks”</a:t>
            </a:r>
            <a:r>
              <a:rPr sz="1400" spc="-65" dirty="0">
                <a:solidFill>
                  <a:srgbClr val="1154CC"/>
                </a:solidFill>
                <a:latin typeface="Arial"/>
                <a:cs typeface="Arial"/>
                <a:hlinkClick r:id="rId3"/>
              </a:rPr>
              <a:t> </a:t>
            </a:r>
            <a:r>
              <a:rPr sz="1400" dirty="0">
                <a:latin typeface="Arial"/>
                <a:cs typeface="Arial"/>
              </a:rPr>
              <a:t>(2015)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149" y="0"/>
            <a:ext cx="72764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FF6633"/>
                </a:solidFill>
                <a:latin typeface="Arial"/>
                <a:cs typeface="Arial"/>
              </a:rPr>
              <a:t>Long Short-Term </a:t>
            </a:r>
            <a:r>
              <a:rPr sz="3600" b="1" spc="-5" dirty="0">
                <a:solidFill>
                  <a:srgbClr val="FF6633"/>
                </a:solidFill>
                <a:latin typeface="Arial"/>
                <a:cs typeface="Arial"/>
              </a:rPr>
              <a:t>Memory</a:t>
            </a:r>
            <a:r>
              <a:rPr sz="3600" b="1" spc="-85" dirty="0">
                <a:solidFill>
                  <a:srgbClr val="FF6633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6633"/>
                </a:solidFill>
                <a:latin typeface="Arial"/>
                <a:cs typeface="Arial"/>
              </a:rPr>
              <a:t>(LSTM)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4424" y="798331"/>
            <a:ext cx="7695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C</a:t>
            </a:r>
            <a:r>
              <a:rPr sz="2400" b="1" baseline="-31250" dirty="0">
                <a:latin typeface="Arial"/>
                <a:cs typeface="Arial"/>
              </a:rPr>
              <a:t>t </a:t>
            </a:r>
            <a:r>
              <a:rPr sz="2400" spc="-5" dirty="0">
                <a:latin typeface="Arial"/>
                <a:cs typeface="Arial"/>
              </a:rPr>
              <a:t>is the </a:t>
            </a:r>
            <a:r>
              <a:rPr sz="2400" dirty="0">
                <a:latin typeface="Arial"/>
                <a:cs typeface="Arial"/>
              </a:rPr>
              <a:t>cell state, </a:t>
            </a:r>
            <a:r>
              <a:rPr sz="2400" spc="-5" dirty="0">
                <a:latin typeface="Arial"/>
                <a:cs typeface="Arial"/>
              </a:rPr>
              <a:t>which flows through the entire</a:t>
            </a:r>
            <a:r>
              <a:rPr sz="2400" spc="-3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chain...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23552" y="1464384"/>
            <a:ext cx="4246493" cy="28092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23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97649" y="4847121"/>
            <a:ext cx="512191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Figure</a:t>
            </a:r>
            <a:r>
              <a:rPr sz="1400" spc="-5" dirty="0">
                <a:latin typeface="Arial"/>
                <a:cs typeface="Arial"/>
              </a:rPr>
              <a:t>: Cristopher Olah, </a:t>
            </a:r>
            <a:r>
              <a:rPr sz="1400" u="heavy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“Understanding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LSTM Networks”</a:t>
            </a:r>
            <a:r>
              <a:rPr sz="1400" spc="-65" dirty="0">
                <a:solidFill>
                  <a:srgbClr val="1154CC"/>
                </a:solidFill>
                <a:latin typeface="Arial"/>
                <a:cs typeface="Arial"/>
                <a:hlinkClick r:id="rId3"/>
              </a:rPr>
              <a:t> </a:t>
            </a:r>
            <a:r>
              <a:rPr sz="1400" dirty="0">
                <a:latin typeface="Arial"/>
                <a:cs typeface="Arial"/>
              </a:rPr>
              <a:t>(2015)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149" y="0"/>
            <a:ext cx="72764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FF6633"/>
                </a:solidFill>
                <a:latin typeface="Arial"/>
                <a:cs typeface="Arial"/>
              </a:rPr>
              <a:t>Long Short-Term </a:t>
            </a:r>
            <a:r>
              <a:rPr sz="3600" b="1" spc="-5" dirty="0">
                <a:solidFill>
                  <a:srgbClr val="FF6633"/>
                </a:solidFill>
                <a:latin typeface="Arial"/>
                <a:cs typeface="Arial"/>
              </a:rPr>
              <a:t>Memory</a:t>
            </a:r>
            <a:r>
              <a:rPr sz="3600" b="1" spc="-85" dirty="0">
                <a:solidFill>
                  <a:srgbClr val="FF6633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6633"/>
                </a:solidFill>
                <a:latin typeface="Arial"/>
                <a:cs typeface="Arial"/>
              </a:rPr>
              <a:t>(LSTM)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7124" y="798331"/>
            <a:ext cx="8611235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...and is updated with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sum</a:t>
            </a:r>
            <a:r>
              <a:rPr sz="2400" b="1" spc="-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instead of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product. This avoid  </a:t>
            </a:r>
            <a:r>
              <a:rPr sz="2400" dirty="0">
                <a:latin typeface="Arial"/>
                <a:cs typeface="Arial"/>
              </a:rPr>
              <a:t>memory vanishing </a:t>
            </a:r>
            <a:r>
              <a:rPr sz="2400" spc="-5" dirty="0">
                <a:latin typeface="Arial"/>
                <a:cs typeface="Arial"/>
              </a:rPr>
              <a:t>and exploding/vanishing backprop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gradients.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323552" y="1769196"/>
            <a:ext cx="4246880" cy="2809875"/>
            <a:chOff x="2323552" y="1769196"/>
            <a:chExt cx="4246880" cy="2809875"/>
          </a:xfrm>
        </p:grpSpPr>
        <p:sp>
          <p:nvSpPr>
            <p:cNvPr id="5" name="object 5"/>
            <p:cNvSpPr/>
            <p:nvPr/>
          </p:nvSpPr>
          <p:spPr>
            <a:xfrm>
              <a:off x="2323552" y="1769196"/>
              <a:ext cx="4246493" cy="28092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096041" y="2443795"/>
              <a:ext cx="549275" cy="474980"/>
            </a:xfrm>
            <a:custGeom>
              <a:avLst/>
              <a:gdLst/>
              <a:ahLst/>
              <a:cxnLst/>
              <a:rect l="l" t="t" r="r" b="b"/>
              <a:pathLst>
                <a:path w="549275" h="474980">
                  <a:moveTo>
                    <a:pt x="0" y="79149"/>
                  </a:moveTo>
                  <a:lnTo>
                    <a:pt x="6221" y="48341"/>
                  </a:lnTo>
                  <a:lnTo>
                    <a:pt x="23187" y="23182"/>
                  </a:lnTo>
                  <a:lnTo>
                    <a:pt x="48346" y="6220"/>
                  </a:lnTo>
                  <a:lnTo>
                    <a:pt x="79149" y="0"/>
                  </a:lnTo>
                  <a:lnTo>
                    <a:pt x="469549" y="0"/>
                  </a:lnTo>
                  <a:lnTo>
                    <a:pt x="513466" y="13298"/>
                  </a:lnTo>
                  <a:lnTo>
                    <a:pt x="542670" y="48858"/>
                  </a:lnTo>
                  <a:lnTo>
                    <a:pt x="548698" y="79149"/>
                  </a:lnTo>
                  <a:lnTo>
                    <a:pt x="548698" y="395749"/>
                  </a:lnTo>
                  <a:lnTo>
                    <a:pt x="542480" y="426562"/>
                  </a:lnTo>
                  <a:lnTo>
                    <a:pt x="525520" y="451720"/>
                  </a:lnTo>
                  <a:lnTo>
                    <a:pt x="500362" y="468680"/>
                  </a:lnTo>
                  <a:lnTo>
                    <a:pt x="469549" y="474899"/>
                  </a:lnTo>
                  <a:lnTo>
                    <a:pt x="79149" y="474899"/>
                  </a:lnTo>
                  <a:lnTo>
                    <a:pt x="48346" y="468680"/>
                  </a:lnTo>
                  <a:lnTo>
                    <a:pt x="23187" y="451720"/>
                  </a:lnTo>
                  <a:lnTo>
                    <a:pt x="6221" y="426562"/>
                  </a:lnTo>
                  <a:lnTo>
                    <a:pt x="0" y="395749"/>
                  </a:lnTo>
                  <a:lnTo>
                    <a:pt x="0" y="79149"/>
                  </a:lnTo>
                  <a:close/>
                </a:path>
              </a:pathLst>
            </a:custGeom>
            <a:ln w="76199">
              <a:solidFill>
                <a:srgbClr val="FF66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24</a:t>
            </a:fld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97649" y="4847121"/>
            <a:ext cx="512191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Figure</a:t>
            </a:r>
            <a:r>
              <a:rPr sz="1400" spc="-5" dirty="0">
                <a:latin typeface="Arial"/>
                <a:cs typeface="Arial"/>
              </a:rPr>
              <a:t>: Cristopher Olah, </a:t>
            </a:r>
            <a:r>
              <a:rPr sz="1400" u="heavy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“Understanding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LSTM Networks”</a:t>
            </a:r>
            <a:r>
              <a:rPr sz="1400" spc="-65" dirty="0">
                <a:solidFill>
                  <a:srgbClr val="1154CC"/>
                </a:solidFill>
                <a:latin typeface="Arial"/>
                <a:cs typeface="Arial"/>
                <a:hlinkClick r:id="rId3"/>
              </a:rPr>
              <a:t> </a:t>
            </a:r>
            <a:r>
              <a:rPr sz="1400" dirty="0">
                <a:latin typeface="Arial"/>
                <a:cs typeface="Arial"/>
              </a:rPr>
              <a:t>(2015)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149" y="0"/>
            <a:ext cx="72764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FF6633"/>
                </a:solidFill>
                <a:latin typeface="Arial"/>
                <a:cs typeface="Arial"/>
              </a:rPr>
              <a:t>Long Short-Term </a:t>
            </a:r>
            <a:r>
              <a:rPr sz="3600" b="1" spc="-5" dirty="0">
                <a:solidFill>
                  <a:srgbClr val="FF6633"/>
                </a:solidFill>
                <a:latin typeface="Arial"/>
                <a:cs typeface="Arial"/>
              </a:rPr>
              <a:t>Memory</a:t>
            </a:r>
            <a:r>
              <a:rPr sz="3600" b="1" spc="-85" dirty="0">
                <a:solidFill>
                  <a:srgbClr val="FF6633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6633"/>
                </a:solidFill>
                <a:latin typeface="Arial"/>
                <a:cs typeface="Arial"/>
              </a:rPr>
              <a:t>(LSTM)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7124" y="798331"/>
            <a:ext cx="8203565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Three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gates</a:t>
            </a:r>
            <a:r>
              <a:rPr sz="2400" b="1" spc="-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 governed by </a:t>
            </a:r>
            <a:r>
              <a:rPr sz="2400" i="1" dirty="0">
                <a:latin typeface="Arial"/>
                <a:cs typeface="Arial"/>
              </a:rPr>
              <a:t>sigmoid </a:t>
            </a:r>
            <a:r>
              <a:rPr sz="2400" spc="-5" dirty="0">
                <a:latin typeface="Arial"/>
                <a:cs typeface="Arial"/>
              </a:rPr>
              <a:t>units </a:t>
            </a:r>
            <a:r>
              <a:rPr sz="2400" dirty="0">
                <a:latin typeface="Arial"/>
                <a:cs typeface="Arial"/>
              </a:rPr>
              <a:t>(btw </a:t>
            </a:r>
            <a:r>
              <a:rPr sz="2400" spc="-5" dirty="0">
                <a:latin typeface="Arial"/>
                <a:cs typeface="Arial"/>
              </a:rPr>
              <a:t>[0,1]) define  the </a:t>
            </a:r>
            <a:r>
              <a:rPr sz="2400" dirty="0">
                <a:latin typeface="Arial"/>
                <a:cs typeface="Arial"/>
              </a:rPr>
              <a:t>control </a:t>
            </a:r>
            <a:r>
              <a:rPr sz="2400" spc="-5" dirty="0">
                <a:latin typeface="Arial"/>
                <a:cs typeface="Arial"/>
              </a:rPr>
              <a:t>of in </a:t>
            </a:r>
            <a:r>
              <a:rPr sz="2400" dirty="0">
                <a:latin typeface="Arial"/>
                <a:cs typeface="Arial"/>
              </a:rPr>
              <a:t>&amp; </a:t>
            </a:r>
            <a:r>
              <a:rPr sz="2400" spc="-5" dirty="0">
                <a:latin typeface="Arial"/>
                <a:cs typeface="Arial"/>
              </a:rPr>
              <a:t>out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information..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78649" y="1694471"/>
            <a:ext cx="2738120" cy="2887980"/>
            <a:chOff x="378649" y="1694471"/>
            <a:chExt cx="2738120" cy="2887980"/>
          </a:xfrm>
        </p:grpSpPr>
        <p:sp>
          <p:nvSpPr>
            <p:cNvPr id="5" name="object 5"/>
            <p:cNvSpPr/>
            <p:nvPr/>
          </p:nvSpPr>
          <p:spPr>
            <a:xfrm>
              <a:off x="378649" y="1694471"/>
              <a:ext cx="2737919" cy="28877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47923" y="3269668"/>
              <a:ext cx="1452880" cy="393700"/>
            </a:xfrm>
            <a:custGeom>
              <a:avLst/>
              <a:gdLst/>
              <a:ahLst/>
              <a:cxnLst/>
              <a:rect l="l" t="t" r="r" b="b"/>
              <a:pathLst>
                <a:path w="1452880" h="393700">
                  <a:moveTo>
                    <a:pt x="325799" y="54299"/>
                  </a:moveTo>
                  <a:lnTo>
                    <a:pt x="330066" y="33159"/>
                  </a:lnTo>
                  <a:lnTo>
                    <a:pt x="341703" y="15899"/>
                  </a:lnTo>
                  <a:lnTo>
                    <a:pt x="358963" y="4265"/>
                  </a:lnTo>
                  <a:lnTo>
                    <a:pt x="380099" y="0"/>
                  </a:lnTo>
                  <a:lnTo>
                    <a:pt x="597298" y="0"/>
                  </a:lnTo>
                  <a:lnTo>
                    <a:pt x="635693" y="15899"/>
                  </a:lnTo>
                  <a:lnTo>
                    <a:pt x="651598" y="54299"/>
                  </a:lnTo>
                  <a:lnTo>
                    <a:pt x="651598" y="339299"/>
                  </a:lnTo>
                  <a:lnTo>
                    <a:pt x="647331" y="360439"/>
                  </a:lnTo>
                  <a:lnTo>
                    <a:pt x="635694" y="377699"/>
                  </a:lnTo>
                  <a:lnTo>
                    <a:pt x="618434" y="389333"/>
                  </a:lnTo>
                  <a:lnTo>
                    <a:pt x="597298" y="393599"/>
                  </a:lnTo>
                  <a:lnTo>
                    <a:pt x="380099" y="393599"/>
                  </a:lnTo>
                  <a:lnTo>
                    <a:pt x="358963" y="389333"/>
                  </a:lnTo>
                  <a:lnTo>
                    <a:pt x="341703" y="377699"/>
                  </a:lnTo>
                  <a:lnTo>
                    <a:pt x="330066" y="360439"/>
                  </a:lnTo>
                  <a:lnTo>
                    <a:pt x="325799" y="339299"/>
                  </a:lnTo>
                  <a:lnTo>
                    <a:pt x="325799" y="54299"/>
                  </a:lnTo>
                  <a:close/>
                </a:path>
                <a:path w="1452880" h="393700">
                  <a:moveTo>
                    <a:pt x="0" y="54299"/>
                  </a:moveTo>
                  <a:lnTo>
                    <a:pt x="4267" y="33159"/>
                  </a:lnTo>
                  <a:lnTo>
                    <a:pt x="15904" y="15899"/>
                  </a:lnTo>
                  <a:lnTo>
                    <a:pt x="33164" y="4265"/>
                  </a:lnTo>
                  <a:lnTo>
                    <a:pt x="54299" y="0"/>
                  </a:lnTo>
                  <a:lnTo>
                    <a:pt x="271499" y="0"/>
                  </a:lnTo>
                  <a:lnTo>
                    <a:pt x="309894" y="15899"/>
                  </a:lnTo>
                  <a:lnTo>
                    <a:pt x="325799" y="54299"/>
                  </a:lnTo>
                  <a:lnTo>
                    <a:pt x="325799" y="339299"/>
                  </a:lnTo>
                  <a:lnTo>
                    <a:pt x="321531" y="360439"/>
                  </a:lnTo>
                  <a:lnTo>
                    <a:pt x="309894" y="377699"/>
                  </a:lnTo>
                  <a:lnTo>
                    <a:pt x="292634" y="389333"/>
                  </a:lnTo>
                  <a:lnTo>
                    <a:pt x="271499" y="393599"/>
                  </a:lnTo>
                  <a:lnTo>
                    <a:pt x="54299" y="393599"/>
                  </a:lnTo>
                  <a:lnTo>
                    <a:pt x="33164" y="389333"/>
                  </a:lnTo>
                  <a:lnTo>
                    <a:pt x="15904" y="377699"/>
                  </a:lnTo>
                  <a:lnTo>
                    <a:pt x="4267" y="360439"/>
                  </a:lnTo>
                  <a:lnTo>
                    <a:pt x="0" y="339299"/>
                  </a:lnTo>
                  <a:lnTo>
                    <a:pt x="0" y="54299"/>
                  </a:lnTo>
                  <a:close/>
                </a:path>
                <a:path w="1452880" h="393700">
                  <a:moveTo>
                    <a:pt x="1127072" y="54299"/>
                  </a:moveTo>
                  <a:lnTo>
                    <a:pt x="1131339" y="33159"/>
                  </a:lnTo>
                  <a:lnTo>
                    <a:pt x="1142976" y="15899"/>
                  </a:lnTo>
                  <a:lnTo>
                    <a:pt x="1160236" y="4265"/>
                  </a:lnTo>
                  <a:lnTo>
                    <a:pt x="1181372" y="0"/>
                  </a:lnTo>
                  <a:lnTo>
                    <a:pt x="1398572" y="0"/>
                  </a:lnTo>
                  <a:lnTo>
                    <a:pt x="1436967" y="15899"/>
                  </a:lnTo>
                  <a:lnTo>
                    <a:pt x="1452872" y="54299"/>
                  </a:lnTo>
                  <a:lnTo>
                    <a:pt x="1452872" y="339299"/>
                  </a:lnTo>
                  <a:lnTo>
                    <a:pt x="1448604" y="360439"/>
                  </a:lnTo>
                  <a:lnTo>
                    <a:pt x="1436967" y="377699"/>
                  </a:lnTo>
                  <a:lnTo>
                    <a:pt x="1419707" y="389333"/>
                  </a:lnTo>
                  <a:lnTo>
                    <a:pt x="1398572" y="393599"/>
                  </a:lnTo>
                  <a:lnTo>
                    <a:pt x="1181372" y="393599"/>
                  </a:lnTo>
                  <a:lnTo>
                    <a:pt x="1160236" y="389333"/>
                  </a:lnTo>
                  <a:lnTo>
                    <a:pt x="1142976" y="377699"/>
                  </a:lnTo>
                  <a:lnTo>
                    <a:pt x="1131339" y="360439"/>
                  </a:lnTo>
                  <a:lnTo>
                    <a:pt x="1127072" y="339299"/>
                  </a:lnTo>
                  <a:lnTo>
                    <a:pt x="1127072" y="54299"/>
                  </a:lnTo>
                  <a:close/>
                </a:path>
              </a:pathLst>
            </a:custGeom>
            <a:ln w="38099">
              <a:solidFill>
                <a:srgbClr val="FF66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4552065" y="2074833"/>
            <a:ext cx="4553585" cy="2127250"/>
            <a:chOff x="4552065" y="2074833"/>
            <a:chExt cx="4553585" cy="2127250"/>
          </a:xfrm>
        </p:grpSpPr>
        <p:sp>
          <p:nvSpPr>
            <p:cNvPr id="8" name="object 8"/>
            <p:cNvSpPr/>
            <p:nvPr/>
          </p:nvSpPr>
          <p:spPr>
            <a:xfrm>
              <a:off x="4552065" y="2305995"/>
              <a:ext cx="1362044" cy="166472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14113" y="2074833"/>
              <a:ext cx="3191343" cy="21270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587755" y="2885081"/>
            <a:ext cx="885825" cy="782955"/>
            <a:chOff x="3587755" y="2885081"/>
            <a:chExt cx="885825" cy="782955"/>
          </a:xfrm>
        </p:grpSpPr>
        <p:sp>
          <p:nvSpPr>
            <p:cNvPr id="11" name="object 11"/>
            <p:cNvSpPr/>
            <p:nvPr/>
          </p:nvSpPr>
          <p:spPr>
            <a:xfrm>
              <a:off x="3592517" y="2889844"/>
              <a:ext cx="876300" cy="773430"/>
            </a:xfrm>
            <a:custGeom>
              <a:avLst/>
              <a:gdLst/>
              <a:ahLst/>
              <a:cxnLst/>
              <a:rect l="l" t="t" r="r" b="b"/>
              <a:pathLst>
                <a:path w="876300" h="773429">
                  <a:moveTo>
                    <a:pt x="489599" y="773398"/>
                  </a:moveTo>
                  <a:lnTo>
                    <a:pt x="489599" y="580048"/>
                  </a:lnTo>
                  <a:lnTo>
                    <a:pt x="0" y="580048"/>
                  </a:lnTo>
                  <a:lnTo>
                    <a:pt x="0" y="193349"/>
                  </a:lnTo>
                  <a:lnTo>
                    <a:pt x="489599" y="193349"/>
                  </a:lnTo>
                  <a:lnTo>
                    <a:pt x="489599" y="0"/>
                  </a:lnTo>
                  <a:lnTo>
                    <a:pt x="876298" y="386699"/>
                  </a:lnTo>
                  <a:lnTo>
                    <a:pt x="489599" y="773398"/>
                  </a:lnTo>
                  <a:close/>
                </a:path>
              </a:pathLst>
            </a:custGeom>
            <a:solidFill>
              <a:srgbClr val="FF66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92517" y="2889844"/>
              <a:ext cx="876300" cy="773430"/>
            </a:xfrm>
            <a:custGeom>
              <a:avLst/>
              <a:gdLst/>
              <a:ahLst/>
              <a:cxnLst/>
              <a:rect l="l" t="t" r="r" b="b"/>
              <a:pathLst>
                <a:path w="876300" h="773429">
                  <a:moveTo>
                    <a:pt x="0" y="193349"/>
                  </a:moveTo>
                  <a:lnTo>
                    <a:pt x="489599" y="193349"/>
                  </a:lnTo>
                  <a:lnTo>
                    <a:pt x="489599" y="0"/>
                  </a:lnTo>
                  <a:lnTo>
                    <a:pt x="876298" y="386699"/>
                  </a:lnTo>
                  <a:lnTo>
                    <a:pt x="489599" y="773398"/>
                  </a:lnTo>
                  <a:lnTo>
                    <a:pt x="489599" y="580048"/>
                  </a:lnTo>
                  <a:lnTo>
                    <a:pt x="0" y="580048"/>
                  </a:lnTo>
                  <a:lnTo>
                    <a:pt x="0" y="19334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25</a:t>
            </a:fld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97649" y="4847121"/>
            <a:ext cx="512191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Figure</a:t>
            </a:r>
            <a:r>
              <a:rPr sz="1400" spc="-5" dirty="0">
                <a:latin typeface="Arial"/>
                <a:cs typeface="Arial"/>
              </a:rPr>
              <a:t>: Cristopher Olah, </a:t>
            </a:r>
            <a:r>
              <a:rPr sz="1400" u="heavy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5"/>
              </a:rPr>
              <a:t>“Understanding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5"/>
              </a:rPr>
              <a:t>LSTM Networks”</a:t>
            </a:r>
            <a:r>
              <a:rPr sz="1400" spc="-65" dirty="0">
                <a:solidFill>
                  <a:srgbClr val="1154CC"/>
                </a:solidFill>
                <a:latin typeface="Arial"/>
                <a:cs typeface="Arial"/>
                <a:hlinkClick r:id="rId5"/>
              </a:rPr>
              <a:t> </a:t>
            </a:r>
            <a:r>
              <a:rPr sz="1400" dirty="0">
                <a:latin typeface="Arial"/>
                <a:cs typeface="Arial"/>
              </a:rPr>
              <a:t>(2015)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49" y="0"/>
            <a:ext cx="72764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Long Short-Term </a:t>
            </a:r>
            <a:r>
              <a:rPr spc="-5" dirty="0"/>
              <a:t>Memory</a:t>
            </a:r>
            <a:r>
              <a:rPr spc="-85" dirty="0"/>
              <a:t> </a:t>
            </a:r>
            <a:r>
              <a:rPr dirty="0"/>
              <a:t>(LSTM)</a:t>
            </a:r>
          </a:p>
        </p:txBody>
      </p:sp>
      <p:sp>
        <p:nvSpPr>
          <p:cNvPr id="3" name="object 3"/>
          <p:cNvSpPr/>
          <p:nvPr/>
        </p:nvSpPr>
        <p:spPr>
          <a:xfrm>
            <a:off x="24624" y="1173047"/>
            <a:ext cx="9080831" cy="2804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885292" y="1565332"/>
            <a:ext cx="1821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Forget</a:t>
            </a:r>
            <a:r>
              <a:rPr sz="2400" b="1" spc="-8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Gate</a:t>
            </a:r>
            <a:r>
              <a:rPr sz="2400" dirty="0"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09337" y="3266245"/>
            <a:ext cx="1321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3A80BA"/>
                </a:solidFill>
                <a:latin typeface="Arial"/>
                <a:cs typeface="Arial"/>
              </a:rPr>
              <a:t>Concatenate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7512" y="2870769"/>
            <a:ext cx="7581265" cy="1849120"/>
            <a:chOff x="97512" y="2870769"/>
            <a:chExt cx="7581265" cy="1849120"/>
          </a:xfrm>
        </p:grpSpPr>
        <p:sp>
          <p:nvSpPr>
            <p:cNvPr id="7" name="object 7"/>
            <p:cNvSpPr/>
            <p:nvPr/>
          </p:nvSpPr>
          <p:spPr>
            <a:xfrm>
              <a:off x="6488712" y="2889819"/>
              <a:ext cx="1170940" cy="380365"/>
            </a:xfrm>
            <a:custGeom>
              <a:avLst/>
              <a:gdLst/>
              <a:ahLst/>
              <a:cxnLst/>
              <a:rect l="l" t="t" r="r" b="b"/>
              <a:pathLst>
                <a:path w="1170940" h="380364">
                  <a:moveTo>
                    <a:pt x="1170897" y="0"/>
                  </a:moveTo>
                  <a:lnTo>
                    <a:pt x="1168409" y="73915"/>
                  </a:lnTo>
                  <a:lnTo>
                    <a:pt x="1161625" y="134277"/>
                  </a:lnTo>
                  <a:lnTo>
                    <a:pt x="1151565" y="174975"/>
                  </a:lnTo>
                  <a:lnTo>
                    <a:pt x="1139247" y="189899"/>
                  </a:lnTo>
                  <a:lnTo>
                    <a:pt x="617098" y="189899"/>
                  </a:lnTo>
                  <a:lnTo>
                    <a:pt x="604781" y="204823"/>
                  </a:lnTo>
                  <a:lnTo>
                    <a:pt x="594720" y="245521"/>
                  </a:lnTo>
                  <a:lnTo>
                    <a:pt x="587936" y="305883"/>
                  </a:lnTo>
                  <a:lnTo>
                    <a:pt x="585448" y="379799"/>
                  </a:lnTo>
                  <a:lnTo>
                    <a:pt x="582960" y="305883"/>
                  </a:lnTo>
                  <a:lnTo>
                    <a:pt x="576176" y="245521"/>
                  </a:lnTo>
                  <a:lnTo>
                    <a:pt x="566116" y="204823"/>
                  </a:lnTo>
                  <a:lnTo>
                    <a:pt x="553798" y="189899"/>
                  </a:lnTo>
                  <a:lnTo>
                    <a:pt x="31649" y="189899"/>
                  </a:lnTo>
                  <a:lnTo>
                    <a:pt x="19332" y="174975"/>
                  </a:lnTo>
                  <a:lnTo>
                    <a:pt x="9271" y="134277"/>
                  </a:lnTo>
                  <a:lnTo>
                    <a:pt x="2487" y="73915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3A80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7512" y="3901642"/>
              <a:ext cx="4391016" cy="81812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26</a:t>
            </a:fld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97649" y="4847121"/>
            <a:ext cx="695642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Figure</a:t>
            </a:r>
            <a:r>
              <a:rPr sz="1400" spc="-5" dirty="0">
                <a:latin typeface="Arial"/>
                <a:cs typeface="Arial"/>
              </a:rPr>
              <a:t>: Cristopher Olah, </a:t>
            </a:r>
            <a:r>
              <a:rPr sz="1400" u="heavy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4"/>
              </a:rPr>
              <a:t>“Understanding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4"/>
              </a:rPr>
              <a:t>LSTM Networks”</a:t>
            </a:r>
            <a:r>
              <a:rPr sz="1400" spc="-5" dirty="0">
                <a:solidFill>
                  <a:srgbClr val="1154CC"/>
                </a:solidFill>
                <a:latin typeface="Arial"/>
                <a:cs typeface="Arial"/>
                <a:hlinkClick r:id="rId4"/>
              </a:rPr>
              <a:t> </a:t>
            </a:r>
            <a:r>
              <a:rPr sz="1400" dirty="0">
                <a:latin typeface="Arial"/>
                <a:cs typeface="Arial"/>
              </a:rPr>
              <a:t>(2015) / </a:t>
            </a: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Slide</a:t>
            </a:r>
            <a:r>
              <a:rPr sz="1400" spc="-5" dirty="0">
                <a:latin typeface="Arial"/>
                <a:cs typeface="Arial"/>
              </a:rPr>
              <a:t>: Alberto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Montes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49" y="0"/>
            <a:ext cx="72764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Long Short-Term </a:t>
            </a:r>
            <a:r>
              <a:rPr spc="-5" dirty="0"/>
              <a:t>Memory</a:t>
            </a:r>
            <a:r>
              <a:rPr spc="-85" dirty="0"/>
              <a:t> </a:t>
            </a:r>
            <a:r>
              <a:rPr dirty="0"/>
              <a:t>(LSTM)</a:t>
            </a:r>
          </a:p>
        </p:txBody>
      </p:sp>
      <p:sp>
        <p:nvSpPr>
          <p:cNvPr id="3" name="object 3"/>
          <p:cNvSpPr/>
          <p:nvPr/>
        </p:nvSpPr>
        <p:spPr>
          <a:xfrm>
            <a:off x="96449" y="774423"/>
            <a:ext cx="9009006" cy="2831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852841" y="1290745"/>
            <a:ext cx="2424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Input Gate</a:t>
            </a:r>
            <a:r>
              <a:rPr sz="2400" b="1" spc="-10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Layer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841615" y="3702917"/>
            <a:ext cx="3644900" cy="836294"/>
            <a:chOff x="4841615" y="3702917"/>
            <a:chExt cx="3644900" cy="836294"/>
          </a:xfrm>
        </p:grpSpPr>
        <p:sp>
          <p:nvSpPr>
            <p:cNvPr id="6" name="object 6"/>
            <p:cNvSpPr/>
            <p:nvPr/>
          </p:nvSpPr>
          <p:spPr>
            <a:xfrm>
              <a:off x="4841615" y="3702917"/>
              <a:ext cx="3617087" cy="5130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554963" y="4140066"/>
              <a:ext cx="2912110" cy="380365"/>
            </a:xfrm>
            <a:custGeom>
              <a:avLst/>
              <a:gdLst/>
              <a:ahLst/>
              <a:cxnLst/>
              <a:rect l="l" t="t" r="r" b="b"/>
              <a:pathLst>
                <a:path w="2912109" h="380364">
                  <a:moveTo>
                    <a:pt x="2912094" y="0"/>
                  </a:moveTo>
                  <a:lnTo>
                    <a:pt x="2909606" y="73915"/>
                  </a:lnTo>
                  <a:lnTo>
                    <a:pt x="2902822" y="134277"/>
                  </a:lnTo>
                  <a:lnTo>
                    <a:pt x="2892761" y="174975"/>
                  </a:lnTo>
                  <a:lnTo>
                    <a:pt x="2880444" y="189899"/>
                  </a:lnTo>
                  <a:lnTo>
                    <a:pt x="1487697" y="189899"/>
                  </a:lnTo>
                  <a:lnTo>
                    <a:pt x="1475379" y="204823"/>
                  </a:lnTo>
                  <a:lnTo>
                    <a:pt x="1465318" y="245521"/>
                  </a:lnTo>
                  <a:lnTo>
                    <a:pt x="1458534" y="305883"/>
                  </a:lnTo>
                  <a:lnTo>
                    <a:pt x="1456047" y="379799"/>
                  </a:lnTo>
                  <a:lnTo>
                    <a:pt x="1453559" y="305883"/>
                  </a:lnTo>
                  <a:lnTo>
                    <a:pt x="1446775" y="245521"/>
                  </a:lnTo>
                  <a:lnTo>
                    <a:pt x="1436714" y="204823"/>
                  </a:lnTo>
                  <a:lnTo>
                    <a:pt x="1424397" y="189899"/>
                  </a:lnTo>
                  <a:lnTo>
                    <a:pt x="31649" y="189899"/>
                  </a:lnTo>
                  <a:lnTo>
                    <a:pt x="19332" y="174975"/>
                  </a:lnTo>
                  <a:lnTo>
                    <a:pt x="9271" y="134277"/>
                  </a:lnTo>
                  <a:lnTo>
                    <a:pt x="2487" y="73915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3A80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4775052" y="2284270"/>
            <a:ext cx="4273550" cy="477520"/>
            <a:chOff x="4775052" y="2284270"/>
            <a:chExt cx="4273550" cy="477520"/>
          </a:xfrm>
        </p:grpSpPr>
        <p:sp>
          <p:nvSpPr>
            <p:cNvPr id="9" name="object 9"/>
            <p:cNvSpPr/>
            <p:nvPr/>
          </p:nvSpPr>
          <p:spPr>
            <a:xfrm>
              <a:off x="4779815" y="2289032"/>
              <a:ext cx="4264025" cy="467995"/>
            </a:xfrm>
            <a:custGeom>
              <a:avLst/>
              <a:gdLst/>
              <a:ahLst/>
              <a:cxnLst/>
              <a:rect l="l" t="t" r="r" b="b"/>
              <a:pathLst>
                <a:path w="4264025" h="467994">
                  <a:moveTo>
                    <a:pt x="4263891" y="467711"/>
                  </a:moveTo>
                  <a:lnTo>
                    <a:pt x="0" y="467711"/>
                  </a:lnTo>
                  <a:lnTo>
                    <a:pt x="0" y="0"/>
                  </a:lnTo>
                  <a:lnTo>
                    <a:pt x="4263891" y="0"/>
                  </a:lnTo>
                  <a:lnTo>
                    <a:pt x="4263891" y="4677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79815" y="2289032"/>
              <a:ext cx="4264025" cy="467995"/>
            </a:xfrm>
            <a:custGeom>
              <a:avLst/>
              <a:gdLst/>
              <a:ahLst/>
              <a:cxnLst/>
              <a:rect l="l" t="t" r="r" b="b"/>
              <a:pathLst>
                <a:path w="4264025" h="467994">
                  <a:moveTo>
                    <a:pt x="0" y="0"/>
                  </a:moveTo>
                  <a:lnTo>
                    <a:pt x="4263891" y="0"/>
                  </a:lnTo>
                  <a:lnTo>
                    <a:pt x="4263891" y="467711"/>
                  </a:lnTo>
                  <a:lnTo>
                    <a:pt x="0" y="46771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838439" y="3242700"/>
            <a:ext cx="4273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New contribution </a:t>
            </a:r>
            <a:r>
              <a:rPr sz="2400" b="1" dirty="0">
                <a:latin typeface="Arial"/>
                <a:cs typeface="Arial"/>
              </a:rPr>
              <a:t>to </a:t>
            </a:r>
            <a:r>
              <a:rPr sz="2400" b="1" spc="-5" dirty="0">
                <a:latin typeface="Arial"/>
                <a:cs typeface="Arial"/>
              </a:rPr>
              <a:t>cell</a:t>
            </a:r>
            <a:r>
              <a:rPr sz="2400" b="1" spc="-9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state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45212" y="4480795"/>
            <a:ext cx="1536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3A80BA"/>
                </a:solidFill>
                <a:latin typeface="Arial"/>
                <a:cs typeface="Arial"/>
              </a:rPr>
              <a:t>Classic</a:t>
            </a:r>
            <a:r>
              <a:rPr sz="1800" spc="-80" dirty="0">
                <a:solidFill>
                  <a:srgbClr val="3A80BA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A80BA"/>
                </a:solidFill>
                <a:latin typeface="Arial"/>
                <a:cs typeface="Arial"/>
              </a:rPr>
              <a:t>neuron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8443" y="3860174"/>
            <a:ext cx="4215375" cy="6655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27</a:t>
            </a:fld>
            <a:endParaRPr dirty="0"/>
          </a:p>
        </p:txBody>
      </p:sp>
      <p:sp>
        <p:nvSpPr>
          <p:cNvPr id="15" name="object 15"/>
          <p:cNvSpPr txBox="1"/>
          <p:nvPr/>
        </p:nvSpPr>
        <p:spPr>
          <a:xfrm>
            <a:off x="97649" y="4847121"/>
            <a:ext cx="695642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Figure</a:t>
            </a:r>
            <a:r>
              <a:rPr sz="1400" spc="-5" dirty="0">
                <a:latin typeface="Arial"/>
                <a:cs typeface="Arial"/>
              </a:rPr>
              <a:t>: Cristopher Olah, </a:t>
            </a:r>
            <a:r>
              <a:rPr sz="1400" u="heavy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5"/>
              </a:rPr>
              <a:t>“Understanding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5"/>
              </a:rPr>
              <a:t>LSTM Networks”</a:t>
            </a:r>
            <a:r>
              <a:rPr sz="1400" spc="-5" dirty="0">
                <a:solidFill>
                  <a:srgbClr val="1154CC"/>
                </a:solidFill>
                <a:latin typeface="Arial"/>
                <a:cs typeface="Arial"/>
                <a:hlinkClick r:id="rId5"/>
              </a:rPr>
              <a:t> </a:t>
            </a:r>
            <a:r>
              <a:rPr sz="1400" dirty="0">
                <a:latin typeface="Arial"/>
                <a:cs typeface="Arial"/>
              </a:rPr>
              <a:t>(2015) / </a:t>
            </a: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Slide</a:t>
            </a:r>
            <a:r>
              <a:rPr sz="1400" spc="-5" dirty="0">
                <a:latin typeface="Arial"/>
                <a:cs typeface="Arial"/>
              </a:rPr>
              <a:t>: Alberto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Montes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149" y="0"/>
            <a:ext cx="72764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FF6633"/>
                </a:solidFill>
                <a:latin typeface="Arial"/>
                <a:cs typeface="Arial"/>
              </a:rPr>
              <a:t>Long Short-Term </a:t>
            </a:r>
            <a:r>
              <a:rPr sz="3600" b="1" spc="-5" dirty="0">
                <a:solidFill>
                  <a:srgbClr val="FF6633"/>
                </a:solidFill>
                <a:latin typeface="Arial"/>
                <a:cs typeface="Arial"/>
              </a:rPr>
              <a:t>Memory</a:t>
            </a:r>
            <a:r>
              <a:rPr sz="3600" b="1" spc="-85" dirty="0">
                <a:solidFill>
                  <a:srgbClr val="FF6633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6633"/>
                </a:solidFill>
                <a:latin typeface="Arial"/>
                <a:cs typeface="Arial"/>
              </a:rPr>
              <a:t>(LSTM)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174" y="1146547"/>
            <a:ext cx="9112806" cy="2824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947586" y="1874379"/>
            <a:ext cx="4102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Update Cell State</a:t>
            </a:r>
            <a:r>
              <a:rPr sz="2400" b="1" spc="-9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(memory):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28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97649" y="4847121"/>
            <a:ext cx="695642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Figure</a:t>
            </a:r>
            <a:r>
              <a:rPr sz="1400" spc="-5" dirty="0">
                <a:latin typeface="Arial"/>
                <a:cs typeface="Arial"/>
              </a:rPr>
              <a:t>: Cristopher Olah, </a:t>
            </a:r>
            <a:r>
              <a:rPr sz="1400" u="heavy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“Understanding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LSTM Networks”</a:t>
            </a:r>
            <a:r>
              <a:rPr sz="1400" spc="-5" dirty="0">
                <a:solidFill>
                  <a:srgbClr val="1154CC"/>
                </a:solidFill>
                <a:latin typeface="Arial"/>
                <a:cs typeface="Arial"/>
                <a:hlinkClick r:id="rId3"/>
              </a:rPr>
              <a:t> </a:t>
            </a:r>
            <a:r>
              <a:rPr sz="1400" dirty="0">
                <a:latin typeface="Arial"/>
                <a:cs typeface="Arial"/>
              </a:rPr>
              <a:t>(2015) / </a:t>
            </a: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Slide</a:t>
            </a:r>
            <a:r>
              <a:rPr sz="1400" spc="-5" dirty="0">
                <a:latin typeface="Arial"/>
                <a:cs typeface="Arial"/>
              </a:rPr>
              <a:t>: Alberto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Montes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49" y="0"/>
            <a:ext cx="72764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Long Short-Term </a:t>
            </a:r>
            <a:r>
              <a:rPr spc="-5" dirty="0"/>
              <a:t>Memory</a:t>
            </a:r>
            <a:r>
              <a:rPr spc="-85" dirty="0"/>
              <a:t> </a:t>
            </a:r>
            <a:r>
              <a:rPr dirty="0"/>
              <a:t>(LSTM)</a:t>
            </a:r>
          </a:p>
        </p:txBody>
      </p:sp>
      <p:sp>
        <p:nvSpPr>
          <p:cNvPr id="3" name="object 3"/>
          <p:cNvSpPr/>
          <p:nvPr/>
        </p:nvSpPr>
        <p:spPr>
          <a:xfrm>
            <a:off x="164299" y="1215772"/>
            <a:ext cx="8941156" cy="2761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879787" y="1526203"/>
            <a:ext cx="26777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Output Gate</a:t>
            </a:r>
            <a:r>
              <a:rPr sz="2400" b="1" spc="-10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Layer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806765" y="2731594"/>
            <a:ext cx="2821940" cy="1365885"/>
            <a:chOff x="4806765" y="2731594"/>
            <a:chExt cx="2821940" cy="1365885"/>
          </a:xfrm>
        </p:grpSpPr>
        <p:sp>
          <p:nvSpPr>
            <p:cNvPr id="6" name="object 6"/>
            <p:cNvSpPr/>
            <p:nvPr/>
          </p:nvSpPr>
          <p:spPr>
            <a:xfrm>
              <a:off x="4937764" y="3543092"/>
              <a:ext cx="2658769" cy="55392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06765" y="2731594"/>
              <a:ext cx="2821940" cy="490855"/>
            </a:xfrm>
            <a:custGeom>
              <a:avLst/>
              <a:gdLst/>
              <a:ahLst/>
              <a:cxnLst/>
              <a:rect l="l" t="t" r="r" b="b"/>
              <a:pathLst>
                <a:path w="2821940" h="490855">
                  <a:moveTo>
                    <a:pt x="2821494" y="490499"/>
                  </a:moveTo>
                  <a:lnTo>
                    <a:pt x="0" y="490499"/>
                  </a:lnTo>
                  <a:lnTo>
                    <a:pt x="0" y="0"/>
                  </a:lnTo>
                  <a:lnTo>
                    <a:pt x="2821494" y="0"/>
                  </a:lnTo>
                  <a:lnTo>
                    <a:pt x="2821494" y="490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934594" y="3092243"/>
            <a:ext cx="28975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Output </a:t>
            </a:r>
            <a:r>
              <a:rPr sz="2400" b="1" dirty="0">
                <a:latin typeface="Arial"/>
                <a:cs typeface="Arial"/>
              </a:rPr>
              <a:t>to </a:t>
            </a:r>
            <a:r>
              <a:rPr sz="2400" b="1" spc="-5" dirty="0">
                <a:latin typeface="Arial"/>
                <a:cs typeface="Arial"/>
              </a:rPr>
              <a:t>next</a:t>
            </a:r>
            <a:r>
              <a:rPr sz="2400" b="1" spc="-10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layer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29</a:t>
            </a:fld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97649" y="4847121"/>
            <a:ext cx="695642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Figure</a:t>
            </a:r>
            <a:r>
              <a:rPr sz="1400" spc="-5" dirty="0">
                <a:latin typeface="Arial"/>
                <a:cs typeface="Arial"/>
              </a:rPr>
              <a:t>: Cristopher Olah, </a:t>
            </a:r>
            <a:r>
              <a:rPr sz="1400" u="heavy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4"/>
              </a:rPr>
              <a:t>“Understanding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4"/>
              </a:rPr>
              <a:t>LSTM Networks”</a:t>
            </a:r>
            <a:r>
              <a:rPr sz="1400" spc="-5" dirty="0">
                <a:solidFill>
                  <a:srgbClr val="1154CC"/>
                </a:solidFill>
                <a:latin typeface="Arial"/>
                <a:cs typeface="Arial"/>
                <a:hlinkClick r:id="rId4"/>
              </a:rPr>
              <a:t> </a:t>
            </a:r>
            <a:r>
              <a:rPr sz="1400" dirty="0">
                <a:latin typeface="Arial"/>
                <a:cs typeface="Arial"/>
              </a:rPr>
              <a:t>(2015) / </a:t>
            </a: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Slide</a:t>
            </a:r>
            <a:r>
              <a:rPr sz="1400" spc="-5" dirty="0">
                <a:latin typeface="Arial"/>
                <a:cs typeface="Arial"/>
              </a:rPr>
              <a:t>: Alberto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Montes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149" y="0"/>
            <a:ext cx="70834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FF6633"/>
                </a:solidFill>
                <a:latin typeface="Arial"/>
                <a:cs typeface="Arial"/>
              </a:rPr>
              <a:t>Recurrent Neural Network</a:t>
            </a:r>
            <a:r>
              <a:rPr sz="3600" b="1" spc="-90" dirty="0">
                <a:solidFill>
                  <a:srgbClr val="FF6633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6633"/>
                </a:solidFill>
                <a:latin typeface="Arial"/>
                <a:cs typeface="Arial"/>
              </a:rPr>
              <a:t>(RNN)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73009" y="646483"/>
            <a:ext cx="3003597" cy="36459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77126" y="2996498"/>
            <a:ext cx="3902075" cy="11150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355600" algn="r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The hidden layers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the  output depend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from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previous  </a:t>
            </a:r>
            <a:r>
              <a:rPr sz="2400" dirty="0">
                <a:latin typeface="Arial"/>
                <a:cs typeface="Arial"/>
              </a:rPr>
              <a:t>states </a:t>
            </a:r>
            <a:r>
              <a:rPr sz="2400" spc="-5" dirty="0">
                <a:latin typeface="Arial"/>
                <a:cs typeface="Arial"/>
              </a:rPr>
              <a:t>of the hidden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layers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924027" y="3124681"/>
            <a:ext cx="658495" cy="403225"/>
            <a:chOff x="4924027" y="3124681"/>
            <a:chExt cx="658495" cy="403225"/>
          </a:xfrm>
        </p:grpSpPr>
        <p:sp>
          <p:nvSpPr>
            <p:cNvPr id="6" name="object 6"/>
            <p:cNvSpPr/>
            <p:nvPr/>
          </p:nvSpPr>
          <p:spPr>
            <a:xfrm>
              <a:off x="4928790" y="3129443"/>
              <a:ext cx="648970" cy="393700"/>
            </a:xfrm>
            <a:custGeom>
              <a:avLst/>
              <a:gdLst/>
              <a:ahLst/>
              <a:cxnLst/>
              <a:rect l="l" t="t" r="r" b="b"/>
              <a:pathLst>
                <a:path w="648970" h="393700">
                  <a:moveTo>
                    <a:pt x="452099" y="393599"/>
                  </a:moveTo>
                  <a:lnTo>
                    <a:pt x="452099" y="295224"/>
                  </a:lnTo>
                  <a:lnTo>
                    <a:pt x="0" y="295224"/>
                  </a:lnTo>
                  <a:lnTo>
                    <a:pt x="0" y="98424"/>
                  </a:lnTo>
                  <a:lnTo>
                    <a:pt x="452099" y="98424"/>
                  </a:lnTo>
                  <a:lnTo>
                    <a:pt x="452099" y="0"/>
                  </a:lnTo>
                  <a:lnTo>
                    <a:pt x="648923" y="196824"/>
                  </a:lnTo>
                  <a:lnTo>
                    <a:pt x="452099" y="39359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28790" y="3129443"/>
              <a:ext cx="648970" cy="393700"/>
            </a:xfrm>
            <a:custGeom>
              <a:avLst/>
              <a:gdLst/>
              <a:ahLst/>
              <a:cxnLst/>
              <a:rect l="l" t="t" r="r" b="b"/>
              <a:pathLst>
                <a:path w="648970" h="393700">
                  <a:moveTo>
                    <a:pt x="648923" y="196824"/>
                  </a:moveTo>
                  <a:lnTo>
                    <a:pt x="452099" y="0"/>
                  </a:lnTo>
                  <a:lnTo>
                    <a:pt x="452099" y="98424"/>
                  </a:lnTo>
                  <a:lnTo>
                    <a:pt x="0" y="98424"/>
                  </a:lnTo>
                  <a:lnTo>
                    <a:pt x="0" y="295224"/>
                  </a:lnTo>
                  <a:lnTo>
                    <a:pt x="452099" y="295224"/>
                  </a:lnTo>
                  <a:lnTo>
                    <a:pt x="452099" y="393599"/>
                  </a:lnTo>
                  <a:lnTo>
                    <a:pt x="648923" y="1968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26249" y="4618522"/>
            <a:ext cx="626491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Alex Graves, </a:t>
            </a:r>
            <a:r>
              <a:rPr sz="1400" u="heavy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“Supervised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Sequence Labelling with Recurrent Neural</a:t>
            </a:r>
            <a:r>
              <a:rPr sz="1400" u="heavy" spc="-4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Networks”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89847" y="4842964"/>
            <a:ext cx="168275" cy="210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sz="1300" dirty="0">
                <a:latin typeface="Arial"/>
                <a:cs typeface="Arial"/>
              </a:rPr>
              <a:t>3</a:t>
            </a:fld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149" y="0"/>
            <a:ext cx="60642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FF6633"/>
                </a:solidFill>
                <a:latin typeface="Arial"/>
                <a:cs typeface="Arial"/>
              </a:rPr>
              <a:t>Gated </a:t>
            </a:r>
            <a:r>
              <a:rPr sz="3600" b="1" spc="-5" dirty="0">
                <a:solidFill>
                  <a:srgbClr val="FF6633"/>
                </a:solidFill>
                <a:latin typeface="Arial"/>
                <a:cs typeface="Arial"/>
              </a:rPr>
              <a:t>Recurrent Unit</a:t>
            </a:r>
            <a:r>
              <a:rPr sz="3600" b="1" spc="-85" dirty="0">
                <a:solidFill>
                  <a:srgbClr val="FF6633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6633"/>
                </a:solidFill>
                <a:latin typeface="Arial"/>
                <a:cs typeface="Arial"/>
              </a:rPr>
              <a:t>(GRU)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04115" y="1592647"/>
            <a:ext cx="3455707" cy="2111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7124" y="798331"/>
            <a:ext cx="7132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Similar performance as LSTM with less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computation.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32016" y="1720395"/>
            <a:ext cx="4952989" cy="1899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94599" y="4317818"/>
            <a:ext cx="8001634" cy="64325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45"/>
              </a:spcBef>
            </a:pPr>
            <a:r>
              <a:rPr sz="1400" spc="-5" dirty="0">
                <a:latin typeface="Arial"/>
                <a:cs typeface="Arial"/>
              </a:rPr>
              <a:t>Cho, Kyunghyun, Bart Van </a:t>
            </a:r>
            <a:r>
              <a:rPr sz="1400" dirty="0">
                <a:latin typeface="Arial"/>
                <a:cs typeface="Arial"/>
              </a:rPr>
              <a:t>Merriënboer, </a:t>
            </a:r>
            <a:r>
              <a:rPr sz="1400" spc="-5" dirty="0">
                <a:latin typeface="Arial"/>
                <a:cs typeface="Arial"/>
              </a:rPr>
              <a:t>Caglar Gulcehre, Dzmitry Bahdanau, Fethi Bougares, Holger  Schwenk, and Yoshua Bengio.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4"/>
              </a:rPr>
              <a:t>"Learning phrase </a:t>
            </a:r>
            <a:r>
              <a:rPr sz="1400" u="heavy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4"/>
              </a:rPr>
              <a:t>representations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4"/>
              </a:rPr>
              <a:t>using RNN encoder-decoder for </a:t>
            </a:r>
            <a:r>
              <a:rPr sz="1400" spc="-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1400" u="heavy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4"/>
              </a:rPr>
              <a:t>statistical machine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4"/>
              </a:rPr>
              <a:t>translation."</a:t>
            </a:r>
            <a:r>
              <a:rPr sz="1400" spc="-5" dirty="0">
                <a:solidFill>
                  <a:srgbClr val="1154CC"/>
                </a:solidFill>
                <a:latin typeface="Arial"/>
                <a:cs typeface="Arial"/>
                <a:hlinkClick r:id="rId4"/>
              </a:rPr>
              <a:t> </a:t>
            </a:r>
            <a:r>
              <a:rPr sz="1400" spc="-5" dirty="0">
                <a:latin typeface="Arial"/>
                <a:cs typeface="Arial"/>
              </a:rPr>
              <a:t>arXiv preprint arXiv:1406.1078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(2014).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30</a:t>
            </a:fld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49" y="0"/>
            <a:ext cx="7461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Applications: Machine</a:t>
            </a:r>
            <a:r>
              <a:rPr spc="-90" dirty="0"/>
              <a:t> </a:t>
            </a:r>
            <a:r>
              <a:rPr spc="-5" dirty="0"/>
              <a:t>Translation</a:t>
            </a:r>
          </a:p>
        </p:txBody>
      </p:sp>
      <p:sp>
        <p:nvSpPr>
          <p:cNvPr id="3" name="object 3"/>
          <p:cNvSpPr/>
          <p:nvPr/>
        </p:nvSpPr>
        <p:spPr>
          <a:xfrm>
            <a:off x="4590208" y="628836"/>
            <a:ext cx="3132704" cy="33017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22597" y="3344455"/>
            <a:ext cx="1769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3A80BA"/>
                </a:solidFill>
                <a:latin typeface="Arial"/>
                <a:cs typeface="Arial"/>
              </a:rPr>
              <a:t>Language</a:t>
            </a:r>
            <a:r>
              <a:rPr sz="2400" spc="-85" dirty="0">
                <a:solidFill>
                  <a:srgbClr val="3A80BA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3A80BA"/>
                </a:solidFill>
                <a:latin typeface="Arial"/>
                <a:cs typeface="Arial"/>
              </a:rPr>
              <a:t>IN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9698" y="1012130"/>
            <a:ext cx="2108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3A80BA"/>
                </a:solidFill>
                <a:latin typeface="Arial"/>
                <a:cs typeface="Arial"/>
              </a:rPr>
              <a:t>Language</a:t>
            </a:r>
            <a:r>
              <a:rPr sz="2400" spc="-85" dirty="0">
                <a:solidFill>
                  <a:srgbClr val="3A80BA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3A80BA"/>
                </a:solidFill>
                <a:latin typeface="Arial"/>
                <a:cs typeface="Arial"/>
              </a:rPr>
              <a:t>OUT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461155" y="3201606"/>
            <a:ext cx="832485" cy="721995"/>
            <a:chOff x="3461155" y="3201606"/>
            <a:chExt cx="832485" cy="721995"/>
          </a:xfrm>
        </p:grpSpPr>
        <p:sp>
          <p:nvSpPr>
            <p:cNvPr id="7" name="object 7"/>
            <p:cNvSpPr/>
            <p:nvPr/>
          </p:nvSpPr>
          <p:spPr>
            <a:xfrm>
              <a:off x="3465917" y="3206368"/>
              <a:ext cx="822960" cy="712470"/>
            </a:xfrm>
            <a:custGeom>
              <a:avLst/>
              <a:gdLst/>
              <a:ahLst/>
              <a:cxnLst/>
              <a:rect l="l" t="t" r="r" b="b"/>
              <a:pathLst>
                <a:path w="822960" h="712470">
                  <a:moveTo>
                    <a:pt x="466799" y="712198"/>
                  </a:moveTo>
                  <a:lnTo>
                    <a:pt x="466799" y="534148"/>
                  </a:lnTo>
                  <a:lnTo>
                    <a:pt x="0" y="534148"/>
                  </a:lnTo>
                  <a:lnTo>
                    <a:pt x="0" y="178049"/>
                  </a:lnTo>
                  <a:lnTo>
                    <a:pt x="466799" y="178049"/>
                  </a:lnTo>
                  <a:lnTo>
                    <a:pt x="466799" y="0"/>
                  </a:lnTo>
                  <a:lnTo>
                    <a:pt x="822898" y="356099"/>
                  </a:lnTo>
                  <a:lnTo>
                    <a:pt x="466799" y="712198"/>
                  </a:lnTo>
                  <a:close/>
                </a:path>
              </a:pathLst>
            </a:custGeom>
            <a:solidFill>
              <a:srgbClr val="3A80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65917" y="3206368"/>
              <a:ext cx="822960" cy="712470"/>
            </a:xfrm>
            <a:custGeom>
              <a:avLst/>
              <a:gdLst/>
              <a:ahLst/>
              <a:cxnLst/>
              <a:rect l="l" t="t" r="r" b="b"/>
              <a:pathLst>
                <a:path w="822960" h="712470">
                  <a:moveTo>
                    <a:pt x="0" y="178049"/>
                  </a:moveTo>
                  <a:lnTo>
                    <a:pt x="466799" y="178049"/>
                  </a:lnTo>
                  <a:lnTo>
                    <a:pt x="466799" y="0"/>
                  </a:lnTo>
                  <a:lnTo>
                    <a:pt x="822898" y="356099"/>
                  </a:lnTo>
                  <a:lnTo>
                    <a:pt x="466799" y="712198"/>
                  </a:lnTo>
                  <a:lnTo>
                    <a:pt x="466799" y="534148"/>
                  </a:lnTo>
                  <a:lnTo>
                    <a:pt x="0" y="534148"/>
                  </a:lnTo>
                  <a:lnTo>
                    <a:pt x="0" y="17804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461155" y="869285"/>
            <a:ext cx="832485" cy="721995"/>
            <a:chOff x="3461155" y="869285"/>
            <a:chExt cx="832485" cy="721995"/>
          </a:xfrm>
        </p:grpSpPr>
        <p:sp>
          <p:nvSpPr>
            <p:cNvPr id="10" name="object 10"/>
            <p:cNvSpPr/>
            <p:nvPr/>
          </p:nvSpPr>
          <p:spPr>
            <a:xfrm>
              <a:off x="3465917" y="874048"/>
              <a:ext cx="822960" cy="712470"/>
            </a:xfrm>
            <a:custGeom>
              <a:avLst/>
              <a:gdLst/>
              <a:ahLst/>
              <a:cxnLst/>
              <a:rect l="l" t="t" r="r" b="b"/>
              <a:pathLst>
                <a:path w="822960" h="712469">
                  <a:moveTo>
                    <a:pt x="356099" y="712198"/>
                  </a:moveTo>
                  <a:lnTo>
                    <a:pt x="0" y="356099"/>
                  </a:lnTo>
                  <a:lnTo>
                    <a:pt x="356099" y="0"/>
                  </a:lnTo>
                  <a:lnTo>
                    <a:pt x="356099" y="178049"/>
                  </a:lnTo>
                  <a:lnTo>
                    <a:pt x="822898" y="178049"/>
                  </a:lnTo>
                  <a:lnTo>
                    <a:pt x="822898" y="534148"/>
                  </a:lnTo>
                  <a:lnTo>
                    <a:pt x="356099" y="534148"/>
                  </a:lnTo>
                  <a:lnTo>
                    <a:pt x="356099" y="712198"/>
                  </a:lnTo>
                  <a:close/>
                </a:path>
              </a:pathLst>
            </a:custGeom>
            <a:solidFill>
              <a:srgbClr val="3A80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65917" y="874048"/>
              <a:ext cx="822960" cy="712470"/>
            </a:xfrm>
            <a:custGeom>
              <a:avLst/>
              <a:gdLst/>
              <a:ahLst/>
              <a:cxnLst/>
              <a:rect l="l" t="t" r="r" b="b"/>
              <a:pathLst>
                <a:path w="822960" h="712469">
                  <a:moveTo>
                    <a:pt x="822898" y="178049"/>
                  </a:moveTo>
                  <a:lnTo>
                    <a:pt x="356099" y="178049"/>
                  </a:lnTo>
                  <a:lnTo>
                    <a:pt x="356099" y="0"/>
                  </a:lnTo>
                  <a:lnTo>
                    <a:pt x="0" y="356099"/>
                  </a:lnTo>
                  <a:lnTo>
                    <a:pt x="356099" y="712198"/>
                  </a:lnTo>
                  <a:lnTo>
                    <a:pt x="356099" y="534148"/>
                  </a:lnTo>
                  <a:lnTo>
                    <a:pt x="822898" y="534148"/>
                  </a:lnTo>
                  <a:lnTo>
                    <a:pt x="822898" y="17804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94599" y="4317818"/>
            <a:ext cx="8001634" cy="64325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45"/>
              </a:spcBef>
            </a:pPr>
            <a:r>
              <a:rPr sz="1400" spc="-5" dirty="0">
                <a:latin typeface="Arial"/>
                <a:cs typeface="Arial"/>
              </a:rPr>
              <a:t>Cho, Kyunghyun, Bart Van </a:t>
            </a:r>
            <a:r>
              <a:rPr sz="1400" dirty="0">
                <a:latin typeface="Arial"/>
                <a:cs typeface="Arial"/>
              </a:rPr>
              <a:t>Merriënboer, </a:t>
            </a:r>
            <a:r>
              <a:rPr sz="1400" spc="-5" dirty="0">
                <a:latin typeface="Arial"/>
                <a:cs typeface="Arial"/>
              </a:rPr>
              <a:t>Caglar Gulcehre, Dzmitry Bahdanau, Fethi Bougares, Holger  Schwenk, and Yoshua Bengio.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"Learning phrase </a:t>
            </a:r>
            <a:r>
              <a:rPr sz="1400" u="heavy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representations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using RNN encoder-decoder for </a:t>
            </a:r>
            <a:r>
              <a:rPr sz="1400" spc="-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1400" u="heavy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statistical machine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translation."</a:t>
            </a:r>
            <a:r>
              <a:rPr sz="1400" spc="-5" dirty="0">
                <a:solidFill>
                  <a:srgbClr val="1154CC"/>
                </a:solidFill>
                <a:latin typeface="Arial"/>
                <a:cs typeface="Arial"/>
                <a:hlinkClick r:id="rId3"/>
              </a:rPr>
              <a:t> </a:t>
            </a:r>
            <a:r>
              <a:rPr sz="1400" spc="-5" dirty="0">
                <a:latin typeface="Arial"/>
                <a:cs typeface="Arial"/>
              </a:rPr>
              <a:t>arXiv preprint arXiv:1406.1078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(2014).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31</a:t>
            </a:fld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23454" y="4827324"/>
            <a:ext cx="20955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latin typeface="Arial"/>
                <a:cs typeface="Arial"/>
              </a:rPr>
              <a:t>33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149" y="0"/>
            <a:ext cx="7461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Applications: </a:t>
            </a:r>
            <a:r>
              <a:rPr spc="-10" dirty="0"/>
              <a:t>Image</a:t>
            </a:r>
            <a:r>
              <a:rPr spc="-90" dirty="0"/>
              <a:t> </a:t>
            </a:r>
            <a:r>
              <a:rPr spc="-5" dirty="0"/>
              <a:t>Classification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2199" y="4605775"/>
            <a:ext cx="797242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Arial"/>
                <a:cs typeface="Arial"/>
              </a:rPr>
              <a:t>van </a:t>
            </a:r>
            <a:r>
              <a:rPr sz="1400" spc="-5" dirty="0">
                <a:latin typeface="Arial"/>
                <a:cs typeface="Arial"/>
              </a:rPr>
              <a:t>den Oord, Aaron, Nal Kalchbrenner, and Koray Kavukcuoglu.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2"/>
              </a:rPr>
              <a:t>"Pixel Recurrent Neural Networks." </a:t>
            </a:r>
            <a:r>
              <a:rPr sz="1400" spc="-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arXiv preprint arXiv:1601.06759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(2016).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1574" y="1876346"/>
            <a:ext cx="4052022" cy="18330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40073" y="1147833"/>
            <a:ext cx="144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3A80BA"/>
                </a:solidFill>
                <a:latin typeface="Arial"/>
                <a:cs typeface="Arial"/>
              </a:rPr>
              <a:t>RowLSTM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84353" y="957330"/>
            <a:ext cx="1228090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71755" marR="5080" indent="-5969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solidFill>
                  <a:srgbClr val="3A80BA"/>
                </a:solidFill>
                <a:latin typeface="Arial"/>
                <a:cs typeface="Arial"/>
              </a:rPr>
              <a:t>Diagonal  BiLSTM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92521" y="1477427"/>
            <a:ext cx="3814170" cy="28935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427722" y="1029904"/>
            <a:ext cx="28524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Classification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MNIST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23454" y="4827324"/>
            <a:ext cx="20955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latin typeface="Arial"/>
                <a:cs typeface="Arial"/>
              </a:rPr>
              <a:t>34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149" y="0"/>
            <a:ext cx="60636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Applications:</a:t>
            </a:r>
            <a:r>
              <a:rPr spc="-90" dirty="0"/>
              <a:t> </a:t>
            </a:r>
            <a:r>
              <a:rPr spc="-5" dirty="0"/>
              <a:t>Segmentation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4599" y="4300976"/>
            <a:ext cx="7854950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Francesco Visin, </a:t>
            </a:r>
            <a:r>
              <a:rPr sz="1400" dirty="0">
                <a:latin typeface="Arial"/>
                <a:cs typeface="Arial"/>
              </a:rPr>
              <a:t>Marco </a:t>
            </a:r>
            <a:r>
              <a:rPr sz="1400" spc="-5" dirty="0">
                <a:latin typeface="Arial"/>
                <a:cs typeface="Arial"/>
              </a:rPr>
              <a:t>Ciccone, Adriana Romero, Kyle Kastner, Kyunghyun Cho, Yoshua Bengio,  </a:t>
            </a:r>
            <a:r>
              <a:rPr sz="1400" dirty="0">
                <a:latin typeface="Arial"/>
                <a:cs typeface="Arial"/>
              </a:rPr>
              <a:t>Matteo Matteucci, </a:t>
            </a:r>
            <a:r>
              <a:rPr sz="1400" spc="-5" dirty="0">
                <a:latin typeface="Arial"/>
                <a:cs typeface="Arial"/>
              </a:rPr>
              <a:t>Aaron Courville, </a:t>
            </a:r>
            <a:r>
              <a:rPr sz="1400" u="heavy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2"/>
              </a:rPr>
              <a:t>“ReSeg: A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2"/>
              </a:rPr>
              <a:t>Recurrent Neural Network-Based </a:t>
            </a:r>
            <a:r>
              <a:rPr sz="1400" u="heavy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2"/>
              </a:rPr>
              <a:t>Model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2"/>
              </a:rPr>
              <a:t>for Semantic </a:t>
            </a:r>
            <a:r>
              <a:rPr sz="1400" spc="-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2"/>
              </a:rPr>
              <a:t>Segmentation”</a:t>
            </a:r>
            <a:r>
              <a:rPr sz="1400" spc="-5" dirty="0">
                <a:latin typeface="Arial"/>
                <a:cs typeface="Arial"/>
              </a:rPr>
              <a:t>. DeepVision CVPRW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2016.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1769298"/>
            <a:ext cx="9112666" cy="16048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49" y="0"/>
            <a:ext cx="70834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Recurrent Neural Network</a:t>
            </a:r>
            <a:r>
              <a:rPr spc="-90" dirty="0"/>
              <a:t> </a:t>
            </a:r>
            <a:r>
              <a:rPr dirty="0"/>
              <a:t>(RNN)</a:t>
            </a:r>
          </a:p>
        </p:txBody>
      </p:sp>
      <p:sp>
        <p:nvSpPr>
          <p:cNvPr id="3" name="object 3"/>
          <p:cNvSpPr/>
          <p:nvPr/>
        </p:nvSpPr>
        <p:spPr>
          <a:xfrm>
            <a:off x="5673009" y="646483"/>
            <a:ext cx="3003597" cy="36459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77126" y="2996498"/>
            <a:ext cx="3902075" cy="11150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355600" algn="r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The hidden layers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the  output depend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from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previous  </a:t>
            </a:r>
            <a:r>
              <a:rPr sz="2400" dirty="0">
                <a:latin typeface="Arial"/>
                <a:cs typeface="Arial"/>
              </a:rPr>
              <a:t>states </a:t>
            </a:r>
            <a:r>
              <a:rPr sz="2400" spc="-5" dirty="0">
                <a:latin typeface="Arial"/>
                <a:cs typeface="Arial"/>
              </a:rPr>
              <a:t>of the hidden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layers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924027" y="3124681"/>
            <a:ext cx="658495" cy="403225"/>
            <a:chOff x="4924027" y="3124681"/>
            <a:chExt cx="658495" cy="403225"/>
          </a:xfrm>
        </p:grpSpPr>
        <p:sp>
          <p:nvSpPr>
            <p:cNvPr id="6" name="object 6"/>
            <p:cNvSpPr/>
            <p:nvPr/>
          </p:nvSpPr>
          <p:spPr>
            <a:xfrm>
              <a:off x="4928790" y="3129443"/>
              <a:ext cx="648970" cy="393700"/>
            </a:xfrm>
            <a:custGeom>
              <a:avLst/>
              <a:gdLst/>
              <a:ahLst/>
              <a:cxnLst/>
              <a:rect l="l" t="t" r="r" b="b"/>
              <a:pathLst>
                <a:path w="648970" h="393700">
                  <a:moveTo>
                    <a:pt x="452099" y="393599"/>
                  </a:moveTo>
                  <a:lnTo>
                    <a:pt x="452099" y="295224"/>
                  </a:lnTo>
                  <a:lnTo>
                    <a:pt x="0" y="295224"/>
                  </a:lnTo>
                  <a:lnTo>
                    <a:pt x="0" y="98424"/>
                  </a:lnTo>
                  <a:lnTo>
                    <a:pt x="452099" y="98424"/>
                  </a:lnTo>
                  <a:lnTo>
                    <a:pt x="452099" y="0"/>
                  </a:lnTo>
                  <a:lnTo>
                    <a:pt x="648923" y="196824"/>
                  </a:lnTo>
                  <a:lnTo>
                    <a:pt x="452099" y="39359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28790" y="3129443"/>
              <a:ext cx="648970" cy="393700"/>
            </a:xfrm>
            <a:custGeom>
              <a:avLst/>
              <a:gdLst/>
              <a:ahLst/>
              <a:cxnLst/>
              <a:rect l="l" t="t" r="r" b="b"/>
              <a:pathLst>
                <a:path w="648970" h="393700">
                  <a:moveTo>
                    <a:pt x="648923" y="196824"/>
                  </a:moveTo>
                  <a:lnTo>
                    <a:pt x="452099" y="0"/>
                  </a:lnTo>
                  <a:lnTo>
                    <a:pt x="452099" y="98424"/>
                  </a:lnTo>
                  <a:lnTo>
                    <a:pt x="0" y="98424"/>
                  </a:lnTo>
                  <a:lnTo>
                    <a:pt x="0" y="295224"/>
                  </a:lnTo>
                  <a:lnTo>
                    <a:pt x="452099" y="295224"/>
                  </a:lnTo>
                  <a:lnTo>
                    <a:pt x="452099" y="393599"/>
                  </a:lnTo>
                  <a:lnTo>
                    <a:pt x="648923" y="1968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242647" y="729998"/>
            <a:ext cx="2718494" cy="20184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26249" y="4618522"/>
            <a:ext cx="626491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Alex Graves, </a:t>
            </a:r>
            <a:r>
              <a:rPr sz="1400" u="heavy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4"/>
              </a:rPr>
              <a:t>“Supervised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4"/>
              </a:rPr>
              <a:t>Sequence Labelling with Recurrent Neural</a:t>
            </a:r>
            <a:r>
              <a:rPr sz="1400" u="heavy" spc="-4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4"/>
              </a:rPr>
              <a:t>Networks”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89847" y="4842964"/>
            <a:ext cx="168275" cy="210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sz="1300" dirty="0">
                <a:latin typeface="Arial"/>
                <a:cs typeface="Arial"/>
              </a:rPr>
              <a:t>4</a:t>
            </a:fld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15247" y="4827324"/>
            <a:ext cx="11747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Arial"/>
                <a:cs typeface="Arial"/>
              </a:rPr>
              <a:t>8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149" y="0"/>
            <a:ext cx="70834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Recurrent Neural Network</a:t>
            </a:r>
            <a:r>
              <a:rPr spc="-90" dirty="0"/>
              <a:t> </a:t>
            </a:r>
            <a:r>
              <a:rPr dirty="0"/>
              <a:t>(RNN)</a:t>
            </a:r>
          </a:p>
        </p:txBody>
      </p:sp>
      <p:sp>
        <p:nvSpPr>
          <p:cNvPr id="4" name="object 4"/>
          <p:cNvSpPr/>
          <p:nvPr/>
        </p:nvSpPr>
        <p:spPr>
          <a:xfrm>
            <a:off x="5634582" y="2900203"/>
            <a:ext cx="2411525" cy="17073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654857" y="2681302"/>
            <a:ext cx="1911985" cy="2207260"/>
            <a:chOff x="654857" y="2681302"/>
            <a:chExt cx="1911985" cy="2207260"/>
          </a:xfrm>
        </p:grpSpPr>
        <p:sp>
          <p:nvSpPr>
            <p:cNvPr id="6" name="object 6"/>
            <p:cNvSpPr/>
            <p:nvPr/>
          </p:nvSpPr>
          <p:spPr>
            <a:xfrm>
              <a:off x="654857" y="2681302"/>
              <a:ext cx="1818189" cy="220703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297745" y="3459568"/>
              <a:ext cx="269240" cy="316865"/>
            </a:xfrm>
            <a:custGeom>
              <a:avLst/>
              <a:gdLst/>
              <a:ahLst/>
              <a:cxnLst/>
              <a:rect l="l" t="t" r="r" b="b"/>
              <a:pathLst>
                <a:path w="269239" h="316864">
                  <a:moveTo>
                    <a:pt x="134549" y="316499"/>
                  </a:moveTo>
                  <a:lnTo>
                    <a:pt x="92021" y="308431"/>
                  </a:lnTo>
                  <a:lnTo>
                    <a:pt x="55086" y="285966"/>
                  </a:lnTo>
                  <a:lnTo>
                    <a:pt x="25960" y="251710"/>
                  </a:lnTo>
                  <a:lnTo>
                    <a:pt x="6859" y="208269"/>
                  </a:lnTo>
                  <a:lnTo>
                    <a:pt x="0" y="158249"/>
                  </a:lnTo>
                  <a:lnTo>
                    <a:pt x="6859" y="108230"/>
                  </a:lnTo>
                  <a:lnTo>
                    <a:pt x="25960" y="64789"/>
                  </a:lnTo>
                  <a:lnTo>
                    <a:pt x="55086" y="30532"/>
                  </a:lnTo>
                  <a:lnTo>
                    <a:pt x="92021" y="8067"/>
                  </a:lnTo>
                  <a:lnTo>
                    <a:pt x="134549" y="0"/>
                  </a:lnTo>
                  <a:lnTo>
                    <a:pt x="160920" y="3069"/>
                  </a:lnTo>
                  <a:lnTo>
                    <a:pt x="209198" y="26588"/>
                  </a:lnTo>
                  <a:lnTo>
                    <a:pt x="246497" y="70450"/>
                  </a:lnTo>
                  <a:lnTo>
                    <a:pt x="266490" y="127230"/>
                  </a:lnTo>
                  <a:lnTo>
                    <a:pt x="269099" y="158249"/>
                  </a:lnTo>
                  <a:lnTo>
                    <a:pt x="262239" y="208269"/>
                  </a:lnTo>
                  <a:lnTo>
                    <a:pt x="243136" y="251710"/>
                  </a:lnTo>
                  <a:lnTo>
                    <a:pt x="214008" y="285966"/>
                  </a:lnTo>
                  <a:lnTo>
                    <a:pt x="177074" y="308431"/>
                  </a:lnTo>
                  <a:lnTo>
                    <a:pt x="134549" y="316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132422" y="1722796"/>
            <a:ext cx="269240" cy="253365"/>
          </a:xfrm>
          <a:custGeom>
            <a:avLst/>
            <a:gdLst/>
            <a:ahLst/>
            <a:cxnLst/>
            <a:rect l="l" t="t" r="r" b="b"/>
            <a:pathLst>
              <a:path w="269240" h="253364">
                <a:moveTo>
                  <a:pt x="134549" y="253199"/>
                </a:moveTo>
                <a:lnTo>
                  <a:pt x="82176" y="243250"/>
                </a:lnTo>
                <a:lnTo>
                  <a:pt x="39408" y="216119"/>
                </a:lnTo>
                <a:lnTo>
                  <a:pt x="10573" y="175878"/>
                </a:lnTo>
                <a:lnTo>
                  <a:pt x="0" y="126599"/>
                </a:lnTo>
                <a:lnTo>
                  <a:pt x="10573" y="77321"/>
                </a:lnTo>
                <a:lnTo>
                  <a:pt x="39408" y="37079"/>
                </a:lnTo>
                <a:lnTo>
                  <a:pt x="82176" y="9948"/>
                </a:lnTo>
                <a:lnTo>
                  <a:pt x="134549" y="0"/>
                </a:lnTo>
                <a:lnTo>
                  <a:pt x="160921" y="2454"/>
                </a:lnTo>
                <a:lnTo>
                  <a:pt x="209198" y="21269"/>
                </a:lnTo>
                <a:lnTo>
                  <a:pt x="246494" y="56361"/>
                </a:lnTo>
                <a:lnTo>
                  <a:pt x="266490" y="101785"/>
                </a:lnTo>
                <a:lnTo>
                  <a:pt x="269099" y="126599"/>
                </a:lnTo>
                <a:lnTo>
                  <a:pt x="258525" y="175878"/>
                </a:lnTo>
                <a:lnTo>
                  <a:pt x="229690" y="216119"/>
                </a:lnTo>
                <a:lnTo>
                  <a:pt x="186922" y="243250"/>
                </a:lnTo>
                <a:lnTo>
                  <a:pt x="134549" y="253199"/>
                </a:lnTo>
                <a:close/>
              </a:path>
            </a:pathLst>
          </a:custGeom>
          <a:solidFill>
            <a:srgbClr val="3A80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3871" y="1722796"/>
            <a:ext cx="269240" cy="253365"/>
          </a:xfrm>
          <a:custGeom>
            <a:avLst/>
            <a:gdLst/>
            <a:ahLst/>
            <a:cxnLst/>
            <a:rect l="l" t="t" r="r" b="b"/>
            <a:pathLst>
              <a:path w="269239" h="253364">
                <a:moveTo>
                  <a:pt x="134549" y="253199"/>
                </a:moveTo>
                <a:lnTo>
                  <a:pt x="82176" y="243250"/>
                </a:lnTo>
                <a:lnTo>
                  <a:pt x="39408" y="216119"/>
                </a:lnTo>
                <a:lnTo>
                  <a:pt x="10573" y="175878"/>
                </a:lnTo>
                <a:lnTo>
                  <a:pt x="0" y="126599"/>
                </a:lnTo>
                <a:lnTo>
                  <a:pt x="10573" y="77321"/>
                </a:lnTo>
                <a:lnTo>
                  <a:pt x="39408" y="37079"/>
                </a:lnTo>
                <a:lnTo>
                  <a:pt x="82176" y="9948"/>
                </a:lnTo>
                <a:lnTo>
                  <a:pt x="134549" y="0"/>
                </a:lnTo>
                <a:lnTo>
                  <a:pt x="160921" y="2454"/>
                </a:lnTo>
                <a:lnTo>
                  <a:pt x="209198" y="21269"/>
                </a:lnTo>
                <a:lnTo>
                  <a:pt x="246494" y="56361"/>
                </a:lnTo>
                <a:lnTo>
                  <a:pt x="266490" y="101785"/>
                </a:lnTo>
                <a:lnTo>
                  <a:pt x="269099" y="126599"/>
                </a:lnTo>
                <a:lnTo>
                  <a:pt x="258525" y="175878"/>
                </a:lnTo>
                <a:lnTo>
                  <a:pt x="229690" y="216119"/>
                </a:lnTo>
                <a:lnTo>
                  <a:pt x="186922" y="243250"/>
                </a:lnTo>
                <a:lnTo>
                  <a:pt x="134549" y="253199"/>
                </a:lnTo>
                <a:close/>
              </a:path>
            </a:pathLst>
          </a:custGeom>
          <a:solidFill>
            <a:srgbClr val="3A80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75321" y="1722796"/>
            <a:ext cx="269240" cy="253365"/>
          </a:xfrm>
          <a:custGeom>
            <a:avLst/>
            <a:gdLst/>
            <a:ahLst/>
            <a:cxnLst/>
            <a:rect l="l" t="t" r="r" b="b"/>
            <a:pathLst>
              <a:path w="269239" h="253364">
                <a:moveTo>
                  <a:pt x="134549" y="253199"/>
                </a:moveTo>
                <a:lnTo>
                  <a:pt x="82176" y="243250"/>
                </a:lnTo>
                <a:lnTo>
                  <a:pt x="39408" y="216119"/>
                </a:lnTo>
                <a:lnTo>
                  <a:pt x="10573" y="175878"/>
                </a:lnTo>
                <a:lnTo>
                  <a:pt x="0" y="126599"/>
                </a:lnTo>
                <a:lnTo>
                  <a:pt x="10573" y="77321"/>
                </a:lnTo>
                <a:lnTo>
                  <a:pt x="39408" y="37079"/>
                </a:lnTo>
                <a:lnTo>
                  <a:pt x="82176" y="9948"/>
                </a:lnTo>
                <a:lnTo>
                  <a:pt x="134549" y="0"/>
                </a:lnTo>
                <a:lnTo>
                  <a:pt x="160921" y="2454"/>
                </a:lnTo>
                <a:lnTo>
                  <a:pt x="209198" y="21269"/>
                </a:lnTo>
                <a:lnTo>
                  <a:pt x="246494" y="56361"/>
                </a:lnTo>
                <a:lnTo>
                  <a:pt x="266490" y="101785"/>
                </a:lnTo>
                <a:lnTo>
                  <a:pt x="269099" y="126599"/>
                </a:lnTo>
                <a:lnTo>
                  <a:pt x="258525" y="175878"/>
                </a:lnTo>
                <a:lnTo>
                  <a:pt x="229690" y="216119"/>
                </a:lnTo>
                <a:lnTo>
                  <a:pt x="186922" y="243250"/>
                </a:lnTo>
                <a:lnTo>
                  <a:pt x="134549" y="253199"/>
                </a:lnTo>
                <a:close/>
              </a:path>
            </a:pathLst>
          </a:custGeom>
          <a:solidFill>
            <a:srgbClr val="3A80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32422" y="2103795"/>
            <a:ext cx="269240" cy="253365"/>
          </a:xfrm>
          <a:custGeom>
            <a:avLst/>
            <a:gdLst/>
            <a:ahLst/>
            <a:cxnLst/>
            <a:rect l="l" t="t" r="r" b="b"/>
            <a:pathLst>
              <a:path w="269240" h="253364">
                <a:moveTo>
                  <a:pt x="134549" y="253199"/>
                </a:moveTo>
                <a:lnTo>
                  <a:pt x="82176" y="243250"/>
                </a:lnTo>
                <a:lnTo>
                  <a:pt x="39408" y="216119"/>
                </a:lnTo>
                <a:lnTo>
                  <a:pt x="10573" y="175878"/>
                </a:lnTo>
                <a:lnTo>
                  <a:pt x="0" y="126599"/>
                </a:lnTo>
                <a:lnTo>
                  <a:pt x="10573" y="77321"/>
                </a:lnTo>
                <a:lnTo>
                  <a:pt x="39408" y="37079"/>
                </a:lnTo>
                <a:lnTo>
                  <a:pt x="82176" y="9948"/>
                </a:lnTo>
                <a:lnTo>
                  <a:pt x="134549" y="0"/>
                </a:lnTo>
                <a:lnTo>
                  <a:pt x="160921" y="2454"/>
                </a:lnTo>
                <a:lnTo>
                  <a:pt x="209198" y="21269"/>
                </a:lnTo>
                <a:lnTo>
                  <a:pt x="246494" y="56361"/>
                </a:lnTo>
                <a:lnTo>
                  <a:pt x="266490" y="101785"/>
                </a:lnTo>
                <a:lnTo>
                  <a:pt x="269099" y="126599"/>
                </a:lnTo>
                <a:lnTo>
                  <a:pt x="258525" y="175878"/>
                </a:lnTo>
                <a:lnTo>
                  <a:pt x="229690" y="216119"/>
                </a:lnTo>
                <a:lnTo>
                  <a:pt x="186922" y="243250"/>
                </a:lnTo>
                <a:lnTo>
                  <a:pt x="134549" y="253199"/>
                </a:lnTo>
                <a:close/>
              </a:path>
            </a:pathLst>
          </a:custGeom>
          <a:solidFill>
            <a:srgbClr val="3A80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53871" y="2103795"/>
            <a:ext cx="269240" cy="253365"/>
          </a:xfrm>
          <a:custGeom>
            <a:avLst/>
            <a:gdLst/>
            <a:ahLst/>
            <a:cxnLst/>
            <a:rect l="l" t="t" r="r" b="b"/>
            <a:pathLst>
              <a:path w="269239" h="253364">
                <a:moveTo>
                  <a:pt x="134549" y="253199"/>
                </a:moveTo>
                <a:lnTo>
                  <a:pt x="82176" y="243250"/>
                </a:lnTo>
                <a:lnTo>
                  <a:pt x="39408" y="216119"/>
                </a:lnTo>
                <a:lnTo>
                  <a:pt x="10573" y="175878"/>
                </a:lnTo>
                <a:lnTo>
                  <a:pt x="0" y="126599"/>
                </a:lnTo>
                <a:lnTo>
                  <a:pt x="10573" y="77321"/>
                </a:lnTo>
                <a:lnTo>
                  <a:pt x="39408" y="37079"/>
                </a:lnTo>
                <a:lnTo>
                  <a:pt x="82176" y="9948"/>
                </a:lnTo>
                <a:lnTo>
                  <a:pt x="134549" y="0"/>
                </a:lnTo>
                <a:lnTo>
                  <a:pt x="160921" y="2454"/>
                </a:lnTo>
                <a:lnTo>
                  <a:pt x="209198" y="21269"/>
                </a:lnTo>
                <a:lnTo>
                  <a:pt x="246494" y="56361"/>
                </a:lnTo>
                <a:lnTo>
                  <a:pt x="266490" y="101785"/>
                </a:lnTo>
                <a:lnTo>
                  <a:pt x="269099" y="126599"/>
                </a:lnTo>
                <a:lnTo>
                  <a:pt x="258525" y="175878"/>
                </a:lnTo>
                <a:lnTo>
                  <a:pt x="229690" y="216119"/>
                </a:lnTo>
                <a:lnTo>
                  <a:pt x="186922" y="243250"/>
                </a:lnTo>
                <a:lnTo>
                  <a:pt x="134549" y="253199"/>
                </a:lnTo>
                <a:close/>
              </a:path>
            </a:pathLst>
          </a:custGeom>
          <a:solidFill>
            <a:srgbClr val="3A80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75321" y="2103795"/>
            <a:ext cx="269240" cy="253365"/>
          </a:xfrm>
          <a:custGeom>
            <a:avLst/>
            <a:gdLst/>
            <a:ahLst/>
            <a:cxnLst/>
            <a:rect l="l" t="t" r="r" b="b"/>
            <a:pathLst>
              <a:path w="269239" h="253364">
                <a:moveTo>
                  <a:pt x="134549" y="253199"/>
                </a:moveTo>
                <a:lnTo>
                  <a:pt x="82176" y="243250"/>
                </a:lnTo>
                <a:lnTo>
                  <a:pt x="39408" y="216119"/>
                </a:lnTo>
                <a:lnTo>
                  <a:pt x="10573" y="175878"/>
                </a:lnTo>
                <a:lnTo>
                  <a:pt x="0" y="126599"/>
                </a:lnTo>
                <a:lnTo>
                  <a:pt x="10573" y="77321"/>
                </a:lnTo>
                <a:lnTo>
                  <a:pt x="39408" y="37079"/>
                </a:lnTo>
                <a:lnTo>
                  <a:pt x="82176" y="9948"/>
                </a:lnTo>
                <a:lnTo>
                  <a:pt x="134549" y="0"/>
                </a:lnTo>
                <a:lnTo>
                  <a:pt x="160921" y="2454"/>
                </a:lnTo>
                <a:lnTo>
                  <a:pt x="209198" y="21269"/>
                </a:lnTo>
                <a:lnTo>
                  <a:pt x="246494" y="56361"/>
                </a:lnTo>
                <a:lnTo>
                  <a:pt x="266490" y="101785"/>
                </a:lnTo>
                <a:lnTo>
                  <a:pt x="269099" y="126599"/>
                </a:lnTo>
                <a:lnTo>
                  <a:pt x="258525" y="175878"/>
                </a:lnTo>
                <a:lnTo>
                  <a:pt x="229690" y="216119"/>
                </a:lnTo>
                <a:lnTo>
                  <a:pt x="186922" y="243250"/>
                </a:lnTo>
                <a:lnTo>
                  <a:pt x="134549" y="253199"/>
                </a:lnTo>
                <a:close/>
              </a:path>
            </a:pathLst>
          </a:custGeom>
          <a:solidFill>
            <a:srgbClr val="3A80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32422" y="1341797"/>
            <a:ext cx="269240" cy="253365"/>
          </a:xfrm>
          <a:custGeom>
            <a:avLst/>
            <a:gdLst/>
            <a:ahLst/>
            <a:cxnLst/>
            <a:rect l="l" t="t" r="r" b="b"/>
            <a:pathLst>
              <a:path w="269240" h="253365">
                <a:moveTo>
                  <a:pt x="134549" y="253199"/>
                </a:moveTo>
                <a:lnTo>
                  <a:pt x="82176" y="243250"/>
                </a:lnTo>
                <a:lnTo>
                  <a:pt x="39408" y="216119"/>
                </a:lnTo>
                <a:lnTo>
                  <a:pt x="10573" y="175878"/>
                </a:lnTo>
                <a:lnTo>
                  <a:pt x="0" y="126599"/>
                </a:lnTo>
                <a:lnTo>
                  <a:pt x="10573" y="77321"/>
                </a:lnTo>
                <a:lnTo>
                  <a:pt x="39408" y="37079"/>
                </a:lnTo>
                <a:lnTo>
                  <a:pt x="82176" y="9948"/>
                </a:lnTo>
                <a:lnTo>
                  <a:pt x="134549" y="0"/>
                </a:lnTo>
                <a:lnTo>
                  <a:pt x="160921" y="2454"/>
                </a:lnTo>
                <a:lnTo>
                  <a:pt x="209198" y="21269"/>
                </a:lnTo>
                <a:lnTo>
                  <a:pt x="246494" y="56361"/>
                </a:lnTo>
                <a:lnTo>
                  <a:pt x="266490" y="101785"/>
                </a:lnTo>
                <a:lnTo>
                  <a:pt x="269099" y="126599"/>
                </a:lnTo>
                <a:lnTo>
                  <a:pt x="258525" y="175878"/>
                </a:lnTo>
                <a:lnTo>
                  <a:pt x="229690" y="216119"/>
                </a:lnTo>
                <a:lnTo>
                  <a:pt x="186922" y="243250"/>
                </a:lnTo>
                <a:lnTo>
                  <a:pt x="134549" y="253199"/>
                </a:lnTo>
                <a:close/>
              </a:path>
            </a:pathLst>
          </a:custGeom>
          <a:solidFill>
            <a:srgbClr val="3A80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53871" y="1341797"/>
            <a:ext cx="269240" cy="253365"/>
          </a:xfrm>
          <a:custGeom>
            <a:avLst/>
            <a:gdLst/>
            <a:ahLst/>
            <a:cxnLst/>
            <a:rect l="l" t="t" r="r" b="b"/>
            <a:pathLst>
              <a:path w="269239" h="253365">
                <a:moveTo>
                  <a:pt x="134549" y="253199"/>
                </a:moveTo>
                <a:lnTo>
                  <a:pt x="82176" y="243250"/>
                </a:lnTo>
                <a:lnTo>
                  <a:pt x="39408" y="216119"/>
                </a:lnTo>
                <a:lnTo>
                  <a:pt x="10573" y="175878"/>
                </a:lnTo>
                <a:lnTo>
                  <a:pt x="0" y="126599"/>
                </a:lnTo>
                <a:lnTo>
                  <a:pt x="10573" y="77321"/>
                </a:lnTo>
                <a:lnTo>
                  <a:pt x="39408" y="37079"/>
                </a:lnTo>
                <a:lnTo>
                  <a:pt x="82176" y="9948"/>
                </a:lnTo>
                <a:lnTo>
                  <a:pt x="134549" y="0"/>
                </a:lnTo>
                <a:lnTo>
                  <a:pt x="160921" y="2454"/>
                </a:lnTo>
                <a:lnTo>
                  <a:pt x="209198" y="21269"/>
                </a:lnTo>
                <a:lnTo>
                  <a:pt x="246494" y="56361"/>
                </a:lnTo>
                <a:lnTo>
                  <a:pt x="266490" y="101785"/>
                </a:lnTo>
                <a:lnTo>
                  <a:pt x="269099" y="126599"/>
                </a:lnTo>
                <a:lnTo>
                  <a:pt x="258525" y="175878"/>
                </a:lnTo>
                <a:lnTo>
                  <a:pt x="229690" y="216119"/>
                </a:lnTo>
                <a:lnTo>
                  <a:pt x="186922" y="243250"/>
                </a:lnTo>
                <a:lnTo>
                  <a:pt x="134549" y="253199"/>
                </a:lnTo>
                <a:close/>
              </a:path>
            </a:pathLst>
          </a:custGeom>
          <a:solidFill>
            <a:srgbClr val="3A80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75321" y="1341797"/>
            <a:ext cx="269240" cy="253365"/>
          </a:xfrm>
          <a:custGeom>
            <a:avLst/>
            <a:gdLst/>
            <a:ahLst/>
            <a:cxnLst/>
            <a:rect l="l" t="t" r="r" b="b"/>
            <a:pathLst>
              <a:path w="269239" h="253365">
                <a:moveTo>
                  <a:pt x="134549" y="253199"/>
                </a:moveTo>
                <a:lnTo>
                  <a:pt x="82176" y="243250"/>
                </a:lnTo>
                <a:lnTo>
                  <a:pt x="39408" y="216119"/>
                </a:lnTo>
                <a:lnTo>
                  <a:pt x="10573" y="175878"/>
                </a:lnTo>
                <a:lnTo>
                  <a:pt x="0" y="126599"/>
                </a:lnTo>
                <a:lnTo>
                  <a:pt x="10573" y="77321"/>
                </a:lnTo>
                <a:lnTo>
                  <a:pt x="39408" y="37079"/>
                </a:lnTo>
                <a:lnTo>
                  <a:pt x="82176" y="9948"/>
                </a:lnTo>
                <a:lnTo>
                  <a:pt x="134549" y="0"/>
                </a:lnTo>
                <a:lnTo>
                  <a:pt x="160921" y="2454"/>
                </a:lnTo>
                <a:lnTo>
                  <a:pt x="209198" y="21269"/>
                </a:lnTo>
                <a:lnTo>
                  <a:pt x="246494" y="56361"/>
                </a:lnTo>
                <a:lnTo>
                  <a:pt x="266490" y="101785"/>
                </a:lnTo>
                <a:lnTo>
                  <a:pt x="269099" y="126599"/>
                </a:lnTo>
                <a:lnTo>
                  <a:pt x="258525" y="175878"/>
                </a:lnTo>
                <a:lnTo>
                  <a:pt x="229690" y="216119"/>
                </a:lnTo>
                <a:lnTo>
                  <a:pt x="186922" y="243250"/>
                </a:lnTo>
                <a:lnTo>
                  <a:pt x="134549" y="253199"/>
                </a:lnTo>
                <a:close/>
              </a:path>
            </a:pathLst>
          </a:custGeom>
          <a:solidFill>
            <a:srgbClr val="3A80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11461" y="1844271"/>
            <a:ext cx="269240" cy="253365"/>
          </a:xfrm>
          <a:custGeom>
            <a:avLst/>
            <a:gdLst/>
            <a:ahLst/>
            <a:cxnLst/>
            <a:rect l="l" t="t" r="r" b="b"/>
            <a:pathLst>
              <a:path w="269240" h="253364">
                <a:moveTo>
                  <a:pt x="134549" y="253199"/>
                </a:moveTo>
                <a:lnTo>
                  <a:pt x="82181" y="243250"/>
                </a:lnTo>
                <a:lnTo>
                  <a:pt x="39412" y="216119"/>
                </a:lnTo>
                <a:lnTo>
                  <a:pt x="10574" y="175878"/>
                </a:lnTo>
                <a:lnTo>
                  <a:pt x="0" y="126599"/>
                </a:lnTo>
                <a:lnTo>
                  <a:pt x="10574" y="77321"/>
                </a:lnTo>
                <a:lnTo>
                  <a:pt x="39412" y="37079"/>
                </a:lnTo>
                <a:lnTo>
                  <a:pt x="82181" y="9948"/>
                </a:lnTo>
                <a:lnTo>
                  <a:pt x="134549" y="0"/>
                </a:lnTo>
                <a:lnTo>
                  <a:pt x="160916" y="2454"/>
                </a:lnTo>
                <a:lnTo>
                  <a:pt x="209196" y="21269"/>
                </a:lnTo>
                <a:lnTo>
                  <a:pt x="246497" y="56361"/>
                </a:lnTo>
                <a:lnTo>
                  <a:pt x="266490" y="101785"/>
                </a:lnTo>
                <a:lnTo>
                  <a:pt x="269099" y="126599"/>
                </a:lnTo>
                <a:lnTo>
                  <a:pt x="258524" y="175878"/>
                </a:lnTo>
                <a:lnTo>
                  <a:pt x="229687" y="216119"/>
                </a:lnTo>
                <a:lnTo>
                  <a:pt x="186918" y="243250"/>
                </a:lnTo>
                <a:lnTo>
                  <a:pt x="134549" y="253199"/>
                </a:lnTo>
                <a:close/>
              </a:path>
            </a:pathLst>
          </a:custGeom>
          <a:solidFill>
            <a:srgbClr val="3A80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711461" y="2225270"/>
            <a:ext cx="269240" cy="253365"/>
          </a:xfrm>
          <a:custGeom>
            <a:avLst/>
            <a:gdLst/>
            <a:ahLst/>
            <a:cxnLst/>
            <a:rect l="l" t="t" r="r" b="b"/>
            <a:pathLst>
              <a:path w="269240" h="253364">
                <a:moveTo>
                  <a:pt x="134549" y="253199"/>
                </a:moveTo>
                <a:lnTo>
                  <a:pt x="82181" y="243250"/>
                </a:lnTo>
                <a:lnTo>
                  <a:pt x="39412" y="216119"/>
                </a:lnTo>
                <a:lnTo>
                  <a:pt x="10574" y="175878"/>
                </a:lnTo>
                <a:lnTo>
                  <a:pt x="0" y="126599"/>
                </a:lnTo>
                <a:lnTo>
                  <a:pt x="10574" y="77321"/>
                </a:lnTo>
                <a:lnTo>
                  <a:pt x="39412" y="37079"/>
                </a:lnTo>
                <a:lnTo>
                  <a:pt x="82181" y="9948"/>
                </a:lnTo>
                <a:lnTo>
                  <a:pt x="134549" y="0"/>
                </a:lnTo>
                <a:lnTo>
                  <a:pt x="160916" y="2454"/>
                </a:lnTo>
                <a:lnTo>
                  <a:pt x="209196" y="21269"/>
                </a:lnTo>
                <a:lnTo>
                  <a:pt x="246497" y="56361"/>
                </a:lnTo>
                <a:lnTo>
                  <a:pt x="266490" y="101785"/>
                </a:lnTo>
                <a:lnTo>
                  <a:pt x="269099" y="126599"/>
                </a:lnTo>
                <a:lnTo>
                  <a:pt x="258524" y="175878"/>
                </a:lnTo>
                <a:lnTo>
                  <a:pt x="229687" y="216119"/>
                </a:lnTo>
                <a:lnTo>
                  <a:pt x="186918" y="243250"/>
                </a:lnTo>
                <a:lnTo>
                  <a:pt x="134549" y="253199"/>
                </a:lnTo>
                <a:close/>
              </a:path>
            </a:pathLst>
          </a:custGeom>
          <a:solidFill>
            <a:srgbClr val="3A80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711461" y="1463272"/>
            <a:ext cx="269240" cy="253365"/>
          </a:xfrm>
          <a:custGeom>
            <a:avLst/>
            <a:gdLst/>
            <a:ahLst/>
            <a:cxnLst/>
            <a:rect l="l" t="t" r="r" b="b"/>
            <a:pathLst>
              <a:path w="269240" h="253364">
                <a:moveTo>
                  <a:pt x="134549" y="253199"/>
                </a:moveTo>
                <a:lnTo>
                  <a:pt x="82181" y="243250"/>
                </a:lnTo>
                <a:lnTo>
                  <a:pt x="39412" y="216119"/>
                </a:lnTo>
                <a:lnTo>
                  <a:pt x="10574" y="175878"/>
                </a:lnTo>
                <a:lnTo>
                  <a:pt x="0" y="126599"/>
                </a:lnTo>
                <a:lnTo>
                  <a:pt x="10574" y="77321"/>
                </a:lnTo>
                <a:lnTo>
                  <a:pt x="39412" y="37079"/>
                </a:lnTo>
                <a:lnTo>
                  <a:pt x="82181" y="9948"/>
                </a:lnTo>
                <a:lnTo>
                  <a:pt x="134549" y="0"/>
                </a:lnTo>
                <a:lnTo>
                  <a:pt x="160916" y="2454"/>
                </a:lnTo>
                <a:lnTo>
                  <a:pt x="209196" y="21269"/>
                </a:lnTo>
                <a:lnTo>
                  <a:pt x="246497" y="56361"/>
                </a:lnTo>
                <a:lnTo>
                  <a:pt x="266490" y="101785"/>
                </a:lnTo>
                <a:lnTo>
                  <a:pt x="269099" y="126599"/>
                </a:lnTo>
                <a:lnTo>
                  <a:pt x="258524" y="175878"/>
                </a:lnTo>
                <a:lnTo>
                  <a:pt x="229687" y="216119"/>
                </a:lnTo>
                <a:lnTo>
                  <a:pt x="186918" y="243250"/>
                </a:lnTo>
                <a:lnTo>
                  <a:pt x="134549" y="253199"/>
                </a:lnTo>
                <a:close/>
              </a:path>
            </a:pathLst>
          </a:custGeom>
          <a:solidFill>
            <a:srgbClr val="3A80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71644" y="4198741"/>
            <a:ext cx="427355" cy="474980"/>
          </a:xfrm>
          <a:custGeom>
            <a:avLst/>
            <a:gdLst/>
            <a:ahLst/>
            <a:cxnLst/>
            <a:rect l="l" t="t" r="r" b="b"/>
            <a:pathLst>
              <a:path w="427354" h="474979">
                <a:moveTo>
                  <a:pt x="62549" y="69549"/>
                </a:moveTo>
                <a:lnTo>
                  <a:pt x="364649" y="405349"/>
                </a:lnTo>
              </a:path>
              <a:path w="427354" h="474979">
                <a:moveTo>
                  <a:pt x="364649" y="69549"/>
                </a:moveTo>
                <a:lnTo>
                  <a:pt x="62549" y="405349"/>
                </a:lnTo>
              </a:path>
              <a:path w="427354" h="474979">
                <a:moveTo>
                  <a:pt x="0" y="237449"/>
                </a:moveTo>
                <a:lnTo>
                  <a:pt x="4339" y="189592"/>
                </a:lnTo>
                <a:lnTo>
                  <a:pt x="16784" y="145019"/>
                </a:lnTo>
                <a:lnTo>
                  <a:pt x="36477" y="104684"/>
                </a:lnTo>
                <a:lnTo>
                  <a:pt x="62559" y="69543"/>
                </a:lnTo>
                <a:lnTo>
                  <a:pt x="94170" y="40550"/>
                </a:lnTo>
                <a:lnTo>
                  <a:pt x="130454" y="18658"/>
                </a:lnTo>
                <a:lnTo>
                  <a:pt x="170549" y="4823"/>
                </a:lnTo>
                <a:lnTo>
                  <a:pt x="213599" y="0"/>
                </a:lnTo>
                <a:lnTo>
                  <a:pt x="255464" y="4605"/>
                </a:lnTo>
                <a:lnTo>
                  <a:pt x="295340" y="18078"/>
                </a:lnTo>
                <a:lnTo>
                  <a:pt x="332107" y="39898"/>
                </a:lnTo>
                <a:lnTo>
                  <a:pt x="364649" y="69549"/>
                </a:lnTo>
                <a:lnTo>
                  <a:pt x="391318" y="105712"/>
                </a:lnTo>
                <a:lnTo>
                  <a:pt x="410942" y="146580"/>
                </a:lnTo>
                <a:lnTo>
                  <a:pt x="423057" y="190908"/>
                </a:lnTo>
                <a:lnTo>
                  <a:pt x="427199" y="237449"/>
                </a:lnTo>
                <a:lnTo>
                  <a:pt x="422859" y="285306"/>
                </a:lnTo>
                <a:lnTo>
                  <a:pt x="410414" y="329879"/>
                </a:lnTo>
                <a:lnTo>
                  <a:pt x="390721" y="370214"/>
                </a:lnTo>
                <a:lnTo>
                  <a:pt x="364639" y="405355"/>
                </a:lnTo>
                <a:lnTo>
                  <a:pt x="333028" y="434349"/>
                </a:lnTo>
                <a:lnTo>
                  <a:pt x="296745" y="456240"/>
                </a:lnTo>
                <a:lnTo>
                  <a:pt x="256649" y="470075"/>
                </a:lnTo>
                <a:lnTo>
                  <a:pt x="213599" y="474899"/>
                </a:lnTo>
                <a:lnTo>
                  <a:pt x="170549" y="470075"/>
                </a:lnTo>
                <a:lnTo>
                  <a:pt x="130454" y="456240"/>
                </a:lnTo>
                <a:lnTo>
                  <a:pt x="94170" y="434349"/>
                </a:lnTo>
                <a:lnTo>
                  <a:pt x="62559" y="405355"/>
                </a:lnTo>
                <a:lnTo>
                  <a:pt x="36477" y="370214"/>
                </a:lnTo>
                <a:lnTo>
                  <a:pt x="16784" y="329879"/>
                </a:lnTo>
                <a:lnTo>
                  <a:pt x="4339" y="285306"/>
                </a:lnTo>
                <a:lnTo>
                  <a:pt x="0" y="2374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779291" y="3710329"/>
            <a:ext cx="600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time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523314" y="4691190"/>
            <a:ext cx="2701290" cy="164465"/>
            <a:chOff x="5523314" y="4691190"/>
            <a:chExt cx="2701290" cy="164465"/>
          </a:xfrm>
        </p:grpSpPr>
        <p:sp>
          <p:nvSpPr>
            <p:cNvPr id="23" name="object 23"/>
            <p:cNvSpPr/>
            <p:nvPr/>
          </p:nvSpPr>
          <p:spPr>
            <a:xfrm>
              <a:off x="5523314" y="4773165"/>
              <a:ext cx="2509520" cy="0"/>
            </a:xfrm>
            <a:custGeom>
              <a:avLst/>
              <a:gdLst/>
              <a:ahLst/>
              <a:cxnLst/>
              <a:rect l="l" t="t" r="r" b="b"/>
              <a:pathLst>
                <a:path w="2509520">
                  <a:moveTo>
                    <a:pt x="0" y="0"/>
                  </a:moveTo>
                  <a:lnTo>
                    <a:pt x="2509194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013458" y="4691190"/>
              <a:ext cx="210999" cy="163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421262" y="4696822"/>
            <a:ext cx="600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time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663280" y="2960706"/>
            <a:ext cx="1729739" cy="1608455"/>
            <a:chOff x="3663280" y="2960706"/>
            <a:chExt cx="1729739" cy="1608455"/>
          </a:xfrm>
        </p:grpSpPr>
        <p:sp>
          <p:nvSpPr>
            <p:cNvPr id="27" name="object 27"/>
            <p:cNvSpPr/>
            <p:nvPr/>
          </p:nvSpPr>
          <p:spPr>
            <a:xfrm>
              <a:off x="3668042" y="2965468"/>
              <a:ext cx="1720214" cy="1598930"/>
            </a:xfrm>
            <a:custGeom>
              <a:avLst/>
              <a:gdLst/>
              <a:ahLst/>
              <a:cxnLst/>
              <a:rect l="l" t="t" r="r" b="b"/>
              <a:pathLst>
                <a:path w="1720214" h="1598929">
                  <a:moveTo>
                    <a:pt x="920423" y="1598396"/>
                  </a:moveTo>
                  <a:lnTo>
                    <a:pt x="920423" y="1198797"/>
                  </a:lnTo>
                  <a:lnTo>
                    <a:pt x="0" y="1198797"/>
                  </a:lnTo>
                  <a:lnTo>
                    <a:pt x="0" y="399599"/>
                  </a:lnTo>
                  <a:lnTo>
                    <a:pt x="920423" y="399599"/>
                  </a:lnTo>
                  <a:lnTo>
                    <a:pt x="920423" y="0"/>
                  </a:lnTo>
                  <a:lnTo>
                    <a:pt x="1719596" y="799198"/>
                  </a:lnTo>
                  <a:lnTo>
                    <a:pt x="920423" y="1598396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668042" y="2965468"/>
              <a:ext cx="1720214" cy="1598930"/>
            </a:xfrm>
            <a:custGeom>
              <a:avLst/>
              <a:gdLst/>
              <a:ahLst/>
              <a:cxnLst/>
              <a:rect l="l" t="t" r="r" b="b"/>
              <a:pathLst>
                <a:path w="1720214" h="1598929">
                  <a:moveTo>
                    <a:pt x="0" y="399599"/>
                  </a:moveTo>
                  <a:lnTo>
                    <a:pt x="920423" y="399599"/>
                  </a:lnTo>
                  <a:lnTo>
                    <a:pt x="920423" y="0"/>
                  </a:lnTo>
                  <a:lnTo>
                    <a:pt x="1719596" y="799198"/>
                  </a:lnTo>
                  <a:lnTo>
                    <a:pt x="920423" y="1598396"/>
                  </a:lnTo>
                  <a:lnTo>
                    <a:pt x="920423" y="1198797"/>
                  </a:lnTo>
                  <a:lnTo>
                    <a:pt x="0" y="1198797"/>
                  </a:lnTo>
                  <a:lnTo>
                    <a:pt x="0" y="39959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722320" y="3377829"/>
            <a:ext cx="1210945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79095" marR="30480" indent="-34163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Rotation  90</a:t>
            </a:r>
            <a:r>
              <a:rPr sz="2400" spc="-7" baseline="31250" dirty="0">
                <a:latin typeface="Arial"/>
                <a:cs typeface="Arial"/>
              </a:rPr>
              <a:t>o</a:t>
            </a:r>
            <a:endParaRPr sz="2400" baseline="312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83448" y="750398"/>
            <a:ext cx="2112010" cy="474980"/>
          </a:xfrm>
          <a:prstGeom prst="rect">
            <a:avLst/>
          </a:prstGeom>
          <a:ln w="28574">
            <a:solidFill>
              <a:srgbClr val="FF6633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327025">
              <a:lnSpc>
                <a:spcPct val="100000"/>
              </a:lnSpc>
              <a:spcBef>
                <a:spcPts val="345"/>
              </a:spcBef>
            </a:pPr>
            <a:r>
              <a:rPr sz="2400" spc="-5" dirty="0">
                <a:solidFill>
                  <a:srgbClr val="FF6633"/>
                </a:solidFill>
                <a:latin typeface="Arial"/>
                <a:cs typeface="Arial"/>
              </a:rPr>
              <a:t>Front</a:t>
            </a:r>
            <a:r>
              <a:rPr sz="2400" spc="-30" dirty="0">
                <a:solidFill>
                  <a:srgbClr val="FF66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6633"/>
                </a:solidFill>
                <a:latin typeface="Arial"/>
                <a:cs typeface="Arial"/>
              </a:rPr>
              <a:t>View</a:t>
            </a:r>
            <a:endParaRPr sz="2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788613" y="808610"/>
            <a:ext cx="2112010" cy="474980"/>
          </a:xfrm>
          <a:prstGeom prst="rect">
            <a:avLst/>
          </a:prstGeom>
          <a:ln w="28574">
            <a:solidFill>
              <a:srgbClr val="FF6633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377825">
              <a:lnSpc>
                <a:spcPct val="100000"/>
              </a:lnSpc>
              <a:spcBef>
                <a:spcPts val="345"/>
              </a:spcBef>
            </a:pPr>
            <a:r>
              <a:rPr sz="2400" spc="-5" dirty="0">
                <a:solidFill>
                  <a:srgbClr val="FF6633"/>
                </a:solidFill>
                <a:latin typeface="Arial"/>
                <a:cs typeface="Arial"/>
              </a:rPr>
              <a:t>Side</a:t>
            </a:r>
            <a:r>
              <a:rPr sz="2400" spc="-30" dirty="0">
                <a:solidFill>
                  <a:srgbClr val="FF66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6633"/>
                </a:solidFill>
                <a:latin typeface="Arial"/>
                <a:cs typeface="Arial"/>
              </a:rPr>
              <a:t>View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613380" y="1045435"/>
            <a:ext cx="1729739" cy="1608455"/>
            <a:chOff x="3613380" y="1045435"/>
            <a:chExt cx="1729739" cy="1608455"/>
          </a:xfrm>
        </p:grpSpPr>
        <p:sp>
          <p:nvSpPr>
            <p:cNvPr id="33" name="object 33"/>
            <p:cNvSpPr/>
            <p:nvPr/>
          </p:nvSpPr>
          <p:spPr>
            <a:xfrm>
              <a:off x="3618142" y="1050197"/>
              <a:ext cx="1720214" cy="1598930"/>
            </a:xfrm>
            <a:custGeom>
              <a:avLst/>
              <a:gdLst/>
              <a:ahLst/>
              <a:cxnLst/>
              <a:rect l="l" t="t" r="r" b="b"/>
              <a:pathLst>
                <a:path w="1720214" h="1598930">
                  <a:moveTo>
                    <a:pt x="920398" y="1598396"/>
                  </a:moveTo>
                  <a:lnTo>
                    <a:pt x="920398" y="1198797"/>
                  </a:lnTo>
                  <a:lnTo>
                    <a:pt x="0" y="1198797"/>
                  </a:lnTo>
                  <a:lnTo>
                    <a:pt x="0" y="399599"/>
                  </a:lnTo>
                  <a:lnTo>
                    <a:pt x="920398" y="399599"/>
                  </a:lnTo>
                  <a:lnTo>
                    <a:pt x="920398" y="0"/>
                  </a:lnTo>
                  <a:lnTo>
                    <a:pt x="1719596" y="799198"/>
                  </a:lnTo>
                  <a:lnTo>
                    <a:pt x="920398" y="1598396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618142" y="1050197"/>
              <a:ext cx="1720214" cy="1598930"/>
            </a:xfrm>
            <a:custGeom>
              <a:avLst/>
              <a:gdLst/>
              <a:ahLst/>
              <a:cxnLst/>
              <a:rect l="l" t="t" r="r" b="b"/>
              <a:pathLst>
                <a:path w="1720214" h="1598930">
                  <a:moveTo>
                    <a:pt x="0" y="399599"/>
                  </a:moveTo>
                  <a:lnTo>
                    <a:pt x="920398" y="399599"/>
                  </a:lnTo>
                  <a:lnTo>
                    <a:pt x="920398" y="0"/>
                  </a:lnTo>
                  <a:lnTo>
                    <a:pt x="1719596" y="799198"/>
                  </a:lnTo>
                  <a:lnTo>
                    <a:pt x="920398" y="1598396"/>
                  </a:lnTo>
                  <a:lnTo>
                    <a:pt x="920398" y="1198797"/>
                  </a:lnTo>
                  <a:lnTo>
                    <a:pt x="0" y="1198797"/>
                  </a:lnTo>
                  <a:lnTo>
                    <a:pt x="0" y="39959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672409" y="1462555"/>
            <a:ext cx="1210945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79095" marR="30480" indent="-34163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Rotation  90</a:t>
            </a:r>
            <a:r>
              <a:rPr sz="2400" spc="-7" baseline="31250" dirty="0">
                <a:latin typeface="Arial"/>
                <a:cs typeface="Arial"/>
              </a:rPr>
              <a:t>o</a:t>
            </a:r>
            <a:endParaRPr sz="2400" baseline="31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49" y="0"/>
            <a:ext cx="733805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Recurrent Neural Networks</a:t>
            </a:r>
            <a:r>
              <a:rPr spc="-90" dirty="0"/>
              <a:t> </a:t>
            </a:r>
            <a:r>
              <a:rPr dirty="0"/>
              <a:t>(RNN)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32911" y="1753031"/>
            <a:ext cx="3049270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Each node </a:t>
            </a:r>
            <a:r>
              <a:rPr sz="1800" dirty="0">
                <a:latin typeface="Arial"/>
                <a:cs typeface="Arial"/>
              </a:rPr>
              <a:t>represents </a:t>
            </a:r>
            <a:r>
              <a:rPr sz="18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</a:t>
            </a:r>
            <a:r>
              <a:rPr sz="1800" b="1" u="heavy" spc="-8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layer 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of neurons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at </a:t>
            </a:r>
            <a:r>
              <a:rPr sz="1800" dirty="0">
                <a:latin typeface="Arial"/>
                <a:cs typeface="Arial"/>
              </a:rPr>
              <a:t>a single  </a:t>
            </a:r>
            <a:r>
              <a:rPr sz="1800" spc="-5" dirty="0">
                <a:latin typeface="Arial"/>
                <a:cs typeface="Arial"/>
              </a:rPr>
              <a:t>timestep.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66828" y="756861"/>
            <a:ext cx="5067935" cy="3398520"/>
            <a:chOff x="366828" y="756861"/>
            <a:chExt cx="5067935" cy="3398520"/>
          </a:xfrm>
        </p:grpSpPr>
        <p:sp>
          <p:nvSpPr>
            <p:cNvPr id="5" name="object 5"/>
            <p:cNvSpPr/>
            <p:nvPr/>
          </p:nvSpPr>
          <p:spPr>
            <a:xfrm>
              <a:off x="366828" y="756861"/>
              <a:ext cx="5067633" cy="26955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1548" y="3480018"/>
              <a:ext cx="675298" cy="6752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515714" y="3717130"/>
            <a:ext cx="1104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A80BA"/>
                </a:solidFill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95717" y="3737875"/>
            <a:ext cx="380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3A80BA"/>
                </a:solidFill>
                <a:latin typeface="Arial"/>
                <a:cs typeface="Arial"/>
              </a:rPr>
              <a:t>t-1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84659" y="3737875"/>
            <a:ext cx="457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3A80BA"/>
                </a:solidFill>
                <a:latin typeface="Arial"/>
                <a:cs typeface="Arial"/>
              </a:rPr>
              <a:t>t+1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721821" y="3569167"/>
            <a:ext cx="4050029" cy="164465"/>
            <a:chOff x="1721821" y="3569167"/>
            <a:chExt cx="4050029" cy="164465"/>
          </a:xfrm>
        </p:grpSpPr>
        <p:sp>
          <p:nvSpPr>
            <p:cNvPr id="11" name="object 11"/>
            <p:cNvSpPr/>
            <p:nvPr/>
          </p:nvSpPr>
          <p:spPr>
            <a:xfrm>
              <a:off x="1740871" y="3651142"/>
              <a:ext cx="3839210" cy="30480"/>
            </a:xfrm>
            <a:custGeom>
              <a:avLst/>
              <a:gdLst/>
              <a:ahLst/>
              <a:cxnLst/>
              <a:rect l="l" t="t" r="r" b="b"/>
              <a:pathLst>
                <a:path w="3839210" h="30479">
                  <a:moveTo>
                    <a:pt x="0" y="30024"/>
                  </a:moveTo>
                  <a:lnTo>
                    <a:pt x="3838792" y="0"/>
                  </a:lnTo>
                </a:path>
              </a:pathLst>
            </a:custGeom>
            <a:ln w="38099">
              <a:solidFill>
                <a:srgbClr val="3A80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60138" y="3569167"/>
              <a:ext cx="211474" cy="1639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26249" y="4618522"/>
            <a:ext cx="626491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Alex Graves, </a:t>
            </a:r>
            <a:r>
              <a:rPr sz="1400" u="heavy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5"/>
              </a:rPr>
              <a:t>“Supervised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5"/>
              </a:rPr>
              <a:t>Sequence Labelling with Recurrent Neural</a:t>
            </a:r>
            <a:r>
              <a:rPr sz="1400" u="heavy" spc="-4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5"/>
              </a:rPr>
              <a:t>Networks”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6</a:t>
            </a:fld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49" y="0"/>
            <a:ext cx="733805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Recurrent Neural Networks</a:t>
            </a:r>
            <a:r>
              <a:rPr spc="-90" dirty="0"/>
              <a:t> </a:t>
            </a:r>
            <a:r>
              <a:rPr dirty="0"/>
              <a:t>(RNN)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66828" y="756861"/>
            <a:ext cx="5321935" cy="3398520"/>
            <a:chOff x="366828" y="756861"/>
            <a:chExt cx="5321935" cy="3398520"/>
          </a:xfrm>
        </p:grpSpPr>
        <p:sp>
          <p:nvSpPr>
            <p:cNvPr id="4" name="object 4"/>
            <p:cNvSpPr/>
            <p:nvPr/>
          </p:nvSpPr>
          <p:spPr>
            <a:xfrm>
              <a:off x="366828" y="756861"/>
              <a:ext cx="5067633" cy="26955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21548" y="3480018"/>
              <a:ext cx="675298" cy="6752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02246" y="2856194"/>
              <a:ext cx="4067810" cy="624205"/>
            </a:xfrm>
            <a:custGeom>
              <a:avLst/>
              <a:gdLst/>
              <a:ahLst/>
              <a:cxnLst/>
              <a:rect l="l" t="t" r="r" b="b"/>
              <a:pathLst>
                <a:path w="4067810" h="624204">
                  <a:moveTo>
                    <a:pt x="0" y="103949"/>
                  </a:moveTo>
                  <a:lnTo>
                    <a:pt x="8168" y="63492"/>
                  </a:lnTo>
                  <a:lnTo>
                    <a:pt x="30446" y="30449"/>
                  </a:lnTo>
                  <a:lnTo>
                    <a:pt x="63488" y="8170"/>
                  </a:lnTo>
                  <a:lnTo>
                    <a:pt x="103952" y="0"/>
                  </a:lnTo>
                  <a:lnTo>
                    <a:pt x="3963442" y="0"/>
                  </a:lnTo>
                  <a:lnTo>
                    <a:pt x="4003220" y="7912"/>
                  </a:lnTo>
                  <a:lnTo>
                    <a:pt x="4036941" y="30449"/>
                  </a:lnTo>
                  <a:lnTo>
                    <a:pt x="4059479" y="64171"/>
                  </a:lnTo>
                  <a:lnTo>
                    <a:pt x="4067391" y="103949"/>
                  </a:lnTo>
                  <a:lnTo>
                    <a:pt x="4067391" y="519748"/>
                  </a:lnTo>
                  <a:lnTo>
                    <a:pt x="4059221" y="560206"/>
                  </a:lnTo>
                  <a:lnTo>
                    <a:pt x="4036941" y="593248"/>
                  </a:lnTo>
                  <a:lnTo>
                    <a:pt x="4003899" y="615528"/>
                  </a:lnTo>
                  <a:lnTo>
                    <a:pt x="3963442" y="623698"/>
                  </a:lnTo>
                  <a:lnTo>
                    <a:pt x="103952" y="623698"/>
                  </a:lnTo>
                  <a:lnTo>
                    <a:pt x="63488" y="615528"/>
                  </a:lnTo>
                  <a:lnTo>
                    <a:pt x="30446" y="593248"/>
                  </a:lnTo>
                  <a:lnTo>
                    <a:pt x="8168" y="560206"/>
                  </a:lnTo>
                  <a:lnTo>
                    <a:pt x="0" y="519748"/>
                  </a:lnTo>
                  <a:lnTo>
                    <a:pt x="0" y="103949"/>
                  </a:lnTo>
                  <a:close/>
                </a:path>
              </a:pathLst>
            </a:custGeom>
            <a:ln w="38099">
              <a:solidFill>
                <a:srgbClr val="FF66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515714" y="3717130"/>
            <a:ext cx="1104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A80BA"/>
                </a:solidFill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95717" y="3737875"/>
            <a:ext cx="380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3A80BA"/>
                </a:solidFill>
                <a:latin typeface="Arial"/>
                <a:cs typeface="Arial"/>
              </a:rPr>
              <a:t>t-1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84659" y="3737875"/>
            <a:ext cx="457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3A80BA"/>
                </a:solidFill>
                <a:latin typeface="Arial"/>
                <a:cs typeface="Arial"/>
              </a:rPr>
              <a:t>t+1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721821" y="3569167"/>
            <a:ext cx="4050029" cy="164465"/>
            <a:chOff x="1721821" y="3569167"/>
            <a:chExt cx="4050029" cy="164465"/>
          </a:xfrm>
        </p:grpSpPr>
        <p:sp>
          <p:nvSpPr>
            <p:cNvPr id="11" name="object 11"/>
            <p:cNvSpPr/>
            <p:nvPr/>
          </p:nvSpPr>
          <p:spPr>
            <a:xfrm>
              <a:off x="1740871" y="3651142"/>
              <a:ext cx="3839210" cy="30480"/>
            </a:xfrm>
            <a:custGeom>
              <a:avLst/>
              <a:gdLst/>
              <a:ahLst/>
              <a:cxnLst/>
              <a:rect l="l" t="t" r="r" b="b"/>
              <a:pathLst>
                <a:path w="3839210" h="30479">
                  <a:moveTo>
                    <a:pt x="0" y="30024"/>
                  </a:moveTo>
                  <a:lnTo>
                    <a:pt x="3838792" y="0"/>
                  </a:lnTo>
                </a:path>
              </a:pathLst>
            </a:custGeom>
            <a:ln w="38099">
              <a:solidFill>
                <a:srgbClr val="3A80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60138" y="3569167"/>
              <a:ext cx="211474" cy="1639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6351712" y="686048"/>
            <a:ext cx="1963145" cy="19631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881291" y="2865472"/>
            <a:ext cx="316357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The input is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SEQUENCE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x(t)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latin typeface="Arial"/>
                <a:cs typeface="Arial"/>
              </a:rPr>
              <a:t>of any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length.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6249" y="4618522"/>
            <a:ext cx="626491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Alex Graves, </a:t>
            </a:r>
            <a:r>
              <a:rPr sz="1400" u="heavy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6"/>
              </a:rPr>
              <a:t>“Supervised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6"/>
              </a:rPr>
              <a:t>Sequence Labelling with Recurrent Neural</a:t>
            </a:r>
            <a:r>
              <a:rPr sz="1400" u="heavy" spc="-4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6"/>
              </a:rPr>
              <a:t>Networks”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7</a:t>
            </a:fld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49" y="0"/>
            <a:ext cx="733805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Recurrent Neural Networks</a:t>
            </a:r>
            <a:r>
              <a:rPr spc="-90" dirty="0"/>
              <a:t> </a:t>
            </a:r>
            <a:r>
              <a:rPr dirty="0"/>
              <a:t>(RNN)</a:t>
            </a:r>
          </a:p>
        </p:txBody>
      </p:sp>
      <p:sp>
        <p:nvSpPr>
          <p:cNvPr id="3" name="object 3"/>
          <p:cNvSpPr/>
          <p:nvPr/>
        </p:nvSpPr>
        <p:spPr>
          <a:xfrm>
            <a:off x="6351712" y="686048"/>
            <a:ext cx="1963145" cy="19631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62974" y="841706"/>
            <a:ext cx="3768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3A80BA"/>
                </a:solidFill>
                <a:latin typeface="Arial"/>
                <a:cs typeface="Arial"/>
              </a:rPr>
              <a:t>Common </a:t>
            </a:r>
            <a:r>
              <a:rPr sz="2400" dirty="0">
                <a:solidFill>
                  <a:srgbClr val="3A80BA"/>
                </a:solidFill>
                <a:latin typeface="Arial"/>
                <a:cs typeface="Arial"/>
              </a:rPr>
              <a:t>visual</a:t>
            </a:r>
            <a:r>
              <a:rPr sz="2400" spc="-95" dirty="0">
                <a:solidFill>
                  <a:srgbClr val="3A80BA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3A80BA"/>
                </a:solidFill>
                <a:latin typeface="Arial"/>
                <a:cs typeface="Arial"/>
              </a:rPr>
              <a:t>sequences: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7649" y="1780046"/>
            <a:ext cx="2901069" cy="19631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88078" y="1864481"/>
            <a:ext cx="1783718" cy="17837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39148" y="4111845"/>
            <a:ext cx="14281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6633"/>
                </a:solidFill>
                <a:latin typeface="Arial"/>
                <a:cs typeface="Arial"/>
              </a:rPr>
              <a:t>Still</a:t>
            </a:r>
            <a:r>
              <a:rPr sz="2400" spc="-90" dirty="0">
                <a:solidFill>
                  <a:srgbClr val="FF66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6633"/>
                </a:solidFill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42279" y="4111845"/>
            <a:ext cx="16814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6633"/>
                </a:solidFill>
                <a:latin typeface="Arial"/>
                <a:cs typeface="Arial"/>
              </a:rPr>
              <a:t>Spatial</a:t>
            </a:r>
            <a:r>
              <a:rPr sz="2400" spc="-95" dirty="0">
                <a:solidFill>
                  <a:srgbClr val="FF663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6633"/>
                </a:solidFill>
                <a:latin typeface="Arial"/>
                <a:cs typeface="Arial"/>
              </a:rPr>
              <a:t>scan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922756" y="4124979"/>
            <a:ext cx="463550" cy="446405"/>
            <a:chOff x="2922756" y="4124979"/>
            <a:chExt cx="463550" cy="446405"/>
          </a:xfrm>
        </p:grpSpPr>
        <p:sp>
          <p:nvSpPr>
            <p:cNvPr id="10" name="object 10"/>
            <p:cNvSpPr/>
            <p:nvPr/>
          </p:nvSpPr>
          <p:spPr>
            <a:xfrm>
              <a:off x="2927515" y="4130052"/>
              <a:ext cx="454025" cy="436880"/>
            </a:xfrm>
            <a:custGeom>
              <a:avLst/>
              <a:gdLst/>
              <a:ahLst/>
              <a:cxnLst/>
              <a:rect l="l" t="t" r="r" b="b"/>
              <a:pathLst>
                <a:path w="454025" h="436879">
                  <a:moveTo>
                    <a:pt x="453745" y="148590"/>
                  </a:moveTo>
                  <a:lnTo>
                    <a:pt x="296722" y="148590"/>
                  </a:lnTo>
                  <a:lnTo>
                    <a:pt x="296722" y="0"/>
                  </a:lnTo>
                  <a:lnTo>
                    <a:pt x="157022" y="0"/>
                  </a:lnTo>
                  <a:lnTo>
                    <a:pt x="157022" y="148590"/>
                  </a:lnTo>
                  <a:lnTo>
                    <a:pt x="0" y="148590"/>
                  </a:lnTo>
                  <a:lnTo>
                    <a:pt x="0" y="288290"/>
                  </a:lnTo>
                  <a:lnTo>
                    <a:pt x="157022" y="288290"/>
                  </a:lnTo>
                  <a:lnTo>
                    <a:pt x="157022" y="436880"/>
                  </a:lnTo>
                  <a:lnTo>
                    <a:pt x="296722" y="436880"/>
                  </a:lnTo>
                  <a:lnTo>
                    <a:pt x="296722" y="288290"/>
                  </a:lnTo>
                  <a:lnTo>
                    <a:pt x="453745" y="288290"/>
                  </a:lnTo>
                  <a:lnTo>
                    <a:pt x="453745" y="148590"/>
                  </a:lnTo>
                  <a:close/>
                </a:path>
              </a:pathLst>
            </a:custGeom>
            <a:solidFill>
              <a:srgbClr val="FF66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27519" y="4129741"/>
              <a:ext cx="454025" cy="436880"/>
            </a:xfrm>
            <a:custGeom>
              <a:avLst/>
              <a:gdLst/>
              <a:ahLst/>
              <a:cxnLst/>
              <a:rect l="l" t="t" r="r" b="b"/>
              <a:pathLst>
                <a:path w="454025" h="436879">
                  <a:moveTo>
                    <a:pt x="0" y="148424"/>
                  </a:moveTo>
                  <a:lnTo>
                    <a:pt x="157024" y="148424"/>
                  </a:lnTo>
                  <a:lnTo>
                    <a:pt x="157024" y="0"/>
                  </a:lnTo>
                  <a:lnTo>
                    <a:pt x="296724" y="0"/>
                  </a:lnTo>
                  <a:lnTo>
                    <a:pt x="296724" y="148424"/>
                  </a:lnTo>
                  <a:lnTo>
                    <a:pt x="453749" y="148424"/>
                  </a:lnTo>
                  <a:lnTo>
                    <a:pt x="453749" y="288124"/>
                  </a:lnTo>
                  <a:lnTo>
                    <a:pt x="296724" y="288124"/>
                  </a:lnTo>
                  <a:lnTo>
                    <a:pt x="296724" y="436549"/>
                  </a:lnTo>
                  <a:lnTo>
                    <a:pt x="157024" y="436549"/>
                  </a:lnTo>
                  <a:lnTo>
                    <a:pt x="157024" y="288124"/>
                  </a:lnTo>
                  <a:lnTo>
                    <a:pt x="0" y="288124"/>
                  </a:lnTo>
                  <a:lnTo>
                    <a:pt x="0" y="1484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881291" y="2865472"/>
            <a:ext cx="316357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The input is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SEQUENCE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x(t)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latin typeface="Arial"/>
                <a:cs typeface="Arial"/>
              </a:rPr>
              <a:t>of any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length.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70043" y="4495716"/>
            <a:ext cx="123126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dirty="0">
                <a:solidFill>
                  <a:srgbClr val="FF6633"/>
                </a:solidFill>
                <a:latin typeface="Arial"/>
                <a:cs typeface="Arial"/>
              </a:rPr>
              <a:t>(zigzag,</a:t>
            </a:r>
            <a:r>
              <a:rPr sz="1400" spc="-85" dirty="0">
                <a:solidFill>
                  <a:srgbClr val="FF6633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6633"/>
                </a:solidFill>
                <a:latin typeface="Arial"/>
                <a:cs typeface="Arial"/>
              </a:rPr>
              <a:t>snake)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8</a:t>
            </a:fld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49" y="0"/>
            <a:ext cx="733805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Recurrent Neural Networks</a:t>
            </a:r>
            <a:r>
              <a:rPr spc="-90" dirty="0"/>
              <a:t> </a:t>
            </a:r>
            <a:r>
              <a:rPr dirty="0"/>
              <a:t>(RNN)</a:t>
            </a:r>
          </a:p>
        </p:txBody>
      </p:sp>
      <p:sp>
        <p:nvSpPr>
          <p:cNvPr id="3" name="object 3"/>
          <p:cNvSpPr/>
          <p:nvPr/>
        </p:nvSpPr>
        <p:spPr>
          <a:xfrm>
            <a:off x="6351712" y="686048"/>
            <a:ext cx="1963145" cy="19631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62974" y="841706"/>
            <a:ext cx="3768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3A80BA"/>
                </a:solidFill>
                <a:latin typeface="Arial"/>
                <a:cs typeface="Arial"/>
              </a:rPr>
              <a:t>Common </a:t>
            </a:r>
            <a:r>
              <a:rPr sz="2400" dirty="0">
                <a:solidFill>
                  <a:srgbClr val="3A80BA"/>
                </a:solidFill>
                <a:latin typeface="Arial"/>
                <a:cs typeface="Arial"/>
              </a:rPr>
              <a:t>visual</a:t>
            </a:r>
            <a:r>
              <a:rPr sz="2400" spc="-95" dirty="0">
                <a:solidFill>
                  <a:srgbClr val="3A80BA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3A80BA"/>
                </a:solidFill>
                <a:latin typeface="Arial"/>
                <a:cs typeface="Arial"/>
              </a:rPr>
              <a:t>sequences: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9148" y="4111845"/>
            <a:ext cx="8039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6633"/>
                </a:solidFill>
                <a:latin typeface="Arial"/>
                <a:cs typeface="Arial"/>
              </a:rPr>
              <a:t>Video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28835" y="4111845"/>
            <a:ext cx="13112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6633"/>
                </a:solidFill>
                <a:latin typeface="Arial"/>
                <a:cs typeface="Arial"/>
              </a:rPr>
              <a:t>Temporal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922756" y="4124979"/>
            <a:ext cx="463550" cy="446405"/>
            <a:chOff x="2922756" y="4124979"/>
            <a:chExt cx="463550" cy="446405"/>
          </a:xfrm>
        </p:grpSpPr>
        <p:sp>
          <p:nvSpPr>
            <p:cNvPr id="8" name="object 8"/>
            <p:cNvSpPr/>
            <p:nvPr/>
          </p:nvSpPr>
          <p:spPr>
            <a:xfrm>
              <a:off x="2927515" y="4130052"/>
              <a:ext cx="454025" cy="436880"/>
            </a:xfrm>
            <a:custGeom>
              <a:avLst/>
              <a:gdLst/>
              <a:ahLst/>
              <a:cxnLst/>
              <a:rect l="l" t="t" r="r" b="b"/>
              <a:pathLst>
                <a:path w="454025" h="436879">
                  <a:moveTo>
                    <a:pt x="453745" y="148590"/>
                  </a:moveTo>
                  <a:lnTo>
                    <a:pt x="296722" y="148590"/>
                  </a:lnTo>
                  <a:lnTo>
                    <a:pt x="296722" y="0"/>
                  </a:lnTo>
                  <a:lnTo>
                    <a:pt x="157022" y="0"/>
                  </a:lnTo>
                  <a:lnTo>
                    <a:pt x="157022" y="148590"/>
                  </a:lnTo>
                  <a:lnTo>
                    <a:pt x="0" y="148590"/>
                  </a:lnTo>
                  <a:lnTo>
                    <a:pt x="0" y="288290"/>
                  </a:lnTo>
                  <a:lnTo>
                    <a:pt x="157022" y="288290"/>
                  </a:lnTo>
                  <a:lnTo>
                    <a:pt x="157022" y="436880"/>
                  </a:lnTo>
                  <a:lnTo>
                    <a:pt x="296722" y="436880"/>
                  </a:lnTo>
                  <a:lnTo>
                    <a:pt x="296722" y="288290"/>
                  </a:lnTo>
                  <a:lnTo>
                    <a:pt x="453745" y="288290"/>
                  </a:lnTo>
                  <a:lnTo>
                    <a:pt x="453745" y="148590"/>
                  </a:lnTo>
                  <a:close/>
                </a:path>
              </a:pathLst>
            </a:custGeom>
            <a:solidFill>
              <a:srgbClr val="FF66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27519" y="4129741"/>
              <a:ext cx="454025" cy="436880"/>
            </a:xfrm>
            <a:custGeom>
              <a:avLst/>
              <a:gdLst/>
              <a:ahLst/>
              <a:cxnLst/>
              <a:rect l="l" t="t" r="r" b="b"/>
              <a:pathLst>
                <a:path w="454025" h="436879">
                  <a:moveTo>
                    <a:pt x="0" y="148424"/>
                  </a:moveTo>
                  <a:lnTo>
                    <a:pt x="157024" y="148424"/>
                  </a:lnTo>
                  <a:lnTo>
                    <a:pt x="157024" y="0"/>
                  </a:lnTo>
                  <a:lnTo>
                    <a:pt x="296724" y="0"/>
                  </a:lnTo>
                  <a:lnTo>
                    <a:pt x="296724" y="148424"/>
                  </a:lnTo>
                  <a:lnTo>
                    <a:pt x="453749" y="148424"/>
                  </a:lnTo>
                  <a:lnTo>
                    <a:pt x="453749" y="288124"/>
                  </a:lnTo>
                  <a:lnTo>
                    <a:pt x="296724" y="288124"/>
                  </a:lnTo>
                  <a:lnTo>
                    <a:pt x="296724" y="436549"/>
                  </a:lnTo>
                  <a:lnTo>
                    <a:pt x="157024" y="436549"/>
                  </a:lnTo>
                  <a:lnTo>
                    <a:pt x="157024" y="288124"/>
                  </a:lnTo>
                  <a:lnTo>
                    <a:pt x="0" y="288124"/>
                  </a:lnTo>
                  <a:lnTo>
                    <a:pt x="0" y="1484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296724" y="1784366"/>
            <a:ext cx="2895594" cy="19545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3703617" y="1473847"/>
            <a:ext cx="1530350" cy="1596390"/>
            <a:chOff x="3703617" y="1473847"/>
            <a:chExt cx="1530350" cy="1596390"/>
          </a:xfrm>
        </p:grpSpPr>
        <p:sp>
          <p:nvSpPr>
            <p:cNvPr id="12" name="object 12"/>
            <p:cNvSpPr/>
            <p:nvPr/>
          </p:nvSpPr>
          <p:spPr>
            <a:xfrm>
              <a:off x="3703617" y="1473847"/>
              <a:ext cx="1227547" cy="83069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005842" y="2237100"/>
              <a:ext cx="1227547" cy="83259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4580715" y="3214551"/>
            <a:ext cx="1227547" cy="8364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881291" y="2865472"/>
            <a:ext cx="316357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The input is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SEQUENCE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x(t)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latin typeface="Arial"/>
                <a:cs typeface="Arial"/>
              </a:rPr>
              <a:t>of any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length.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88520" y="2932903"/>
            <a:ext cx="1733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...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467455" y="2638182"/>
            <a:ext cx="751840" cy="1274445"/>
            <a:chOff x="3467455" y="2638182"/>
            <a:chExt cx="751840" cy="1274445"/>
          </a:xfrm>
        </p:grpSpPr>
        <p:sp>
          <p:nvSpPr>
            <p:cNvPr id="18" name="object 18"/>
            <p:cNvSpPr/>
            <p:nvPr/>
          </p:nvSpPr>
          <p:spPr>
            <a:xfrm>
              <a:off x="3481742" y="2652469"/>
              <a:ext cx="657860" cy="1134110"/>
            </a:xfrm>
            <a:custGeom>
              <a:avLst/>
              <a:gdLst/>
              <a:ahLst/>
              <a:cxnLst/>
              <a:rect l="l" t="t" r="r" b="b"/>
              <a:pathLst>
                <a:path w="657860" h="1134110">
                  <a:moveTo>
                    <a:pt x="0" y="0"/>
                  </a:moveTo>
                  <a:lnTo>
                    <a:pt x="657673" y="1133597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084304" y="3748104"/>
              <a:ext cx="134449" cy="16442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060305" y="3291239"/>
            <a:ext cx="1104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062619" y="4502667"/>
            <a:ext cx="1245235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400" dirty="0">
                <a:solidFill>
                  <a:srgbClr val="FF6633"/>
                </a:solidFill>
                <a:latin typeface="Arial"/>
                <a:cs typeface="Arial"/>
              </a:rPr>
              <a:t>sampling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9</a:t>
            </a:fld>
            <a:endParaRPr dirty="0"/>
          </a:p>
        </p:txBody>
      </p:sp>
    </p:spTree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larity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</TotalTime>
  <Words>983</Words>
  <Application>Microsoft Office PowerPoint</Application>
  <PresentationFormat>On-screen Show (16:9)</PresentationFormat>
  <Paragraphs>158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Wingdings 2</vt:lpstr>
      <vt:lpstr>Office Theme</vt:lpstr>
      <vt:lpstr>Clarity</vt:lpstr>
      <vt:lpstr>CPSC 4430/5440: Machine Learning LessonD06(b): LSTM</vt:lpstr>
      <vt:lpstr>PowerPoint Presentation</vt:lpstr>
      <vt:lpstr>PowerPoint Presentation</vt:lpstr>
      <vt:lpstr>Recurrent Neural Network (RNN)</vt:lpstr>
      <vt:lpstr>Recurrent Neural Network (RNN)</vt:lpstr>
      <vt:lpstr>Recurrent Neural Networks (RNN)</vt:lpstr>
      <vt:lpstr>Recurrent Neural Networks (RNN)</vt:lpstr>
      <vt:lpstr>Recurrent Neural Networks (RNN)</vt:lpstr>
      <vt:lpstr>Recurrent Neural Networks (RNN)</vt:lpstr>
      <vt:lpstr>Recurrent Neural Networks (RNN)</vt:lpstr>
      <vt:lpstr>Bidirectional RNN (BRNN)</vt:lpstr>
      <vt:lpstr>Bidirectional RNN (BRNN)</vt:lpstr>
      <vt:lpstr>PowerPoint Presentation</vt:lpstr>
      <vt:lpstr>Formulation: Single recurrence</vt:lpstr>
      <vt:lpstr>Formulation: Multiple recurrences</vt:lpstr>
      <vt:lpstr>RNN problems</vt:lpstr>
      <vt:lpstr>RNN problems</vt:lpstr>
      <vt:lpstr>Vanishing or Exploiding Gradient</vt:lpstr>
      <vt:lpstr>Long Short-Term Memory (LSTM)</vt:lpstr>
      <vt:lpstr>Long Short-Term Memory (LSTM)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Long Short-Term Memory (LSTM)</vt:lpstr>
      <vt:lpstr>Long Short-Term Memory (LSTM)</vt:lpstr>
      <vt:lpstr>PowerPoint Presentation</vt:lpstr>
      <vt:lpstr>Long Short-Term Memory (LSTM)</vt:lpstr>
      <vt:lpstr>PowerPoint Presentation</vt:lpstr>
      <vt:lpstr>Applications: Machine Translation</vt:lpstr>
      <vt:lpstr>Applications: Image Classification</vt:lpstr>
      <vt:lpstr>Applications: Segmentation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Recurrent Neural  Networks</dc:title>
  <cp:lastModifiedBy>yu liang</cp:lastModifiedBy>
  <cp:revision>9</cp:revision>
  <dcterms:created xsi:type="dcterms:W3CDTF">2020-03-30T19:03:06Z</dcterms:created>
  <dcterms:modified xsi:type="dcterms:W3CDTF">2021-03-25T01:31:50Z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2020-03-30T00:00:00Z</vt:filetime>
  </property>
</Properties>
</file>